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0" r:id="rId10"/>
    <p:sldId id="271" r:id="rId11"/>
    <p:sldId id="264" r:id="rId12"/>
    <p:sldId id="265" r:id="rId13"/>
    <p:sldId id="266" r:id="rId14"/>
    <p:sldId id="267" r:id="rId15"/>
    <p:sldId id="268" r:id="rId16"/>
    <p:sldId id="269" r:id="rId17"/>
  </p:sldIdLst>
  <p:sldSz cx="18288000" cy="10287000"/>
  <p:notesSz cx="6858000" cy="9144000"/>
  <p:embeddedFontLst>
    <p:embeddedFont>
      <p:font typeface="Brown Sugar" panose="020B0604020202020204" charset="0"/>
      <p:regular r:id="rId18"/>
    </p:embeddedFont>
    <p:embeddedFont>
      <p:font typeface="Glacial Indifference" panose="020B0604020202020204" charset="0"/>
      <p:regular r:id="rId19"/>
    </p:embeddedFont>
    <p:embeddedFont>
      <p:font typeface="Glacial Indifference Bold" panose="020B0604020202020204" charset="0"/>
      <p:regular r:id="rId20"/>
      <p:bold r:id="rId21"/>
    </p:embeddedFont>
    <p:embeddedFont>
      <p:font typeface="Hero" panose="020B0604020202020204" charset="0"/>
      <p:regular r:id="rId22"/>
    </p:embeddedFont>
    <p:embeddedFont>
      <p:font typeface="Hero Bold" panose="020B0604020202020204" charset="0"/>
      <p:regular r:id="rId23"/>
    </p:embeddedFont>
    <p:embeddedFont>
      <p:font typeface="Lora" pitchFamily="2" charset="0"/>
      <p:regular r:id="rId24"/>
      <p:bold r:id="rId25"/>
      <p:italic r:id="rId26"/>
      <p:boldItalic r:id="rId27"/>
    </p:embeddedFont>
    <p:embeddedFont>
      <p:font typeface="Lora Bold Italics" panose="020B0604020202020204" charset="0"/>
      <p:regular r:id="rId28"/>
      <p:bold r:id="rId29"/>
      <p:italic r:id="rId30"/>
      <p:boldItalic r:id="rId31"/>
    </p:embeddedFont>
    <p:embeddedFont>
      <p:font typeface="Lora Italics" panose="020B0604020202020204" charset="0"/>
      <p:regular r:id="rId32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53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hyperlink" Target="https://www.instagram.com/ramadhantalal?igsh=bGozYmNtOHhqaGht&amp;utm_source=qr" TargetMode="External"/><Relationship Id="rId12" Type="http://schemas.openxmlformats.org/officeDocument/2006/relationships/image" Target="../media/image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hyperlink" Target="mailto:talal856@gmail.com" TargetMode="External"/><Relationship Id="rId4" Type="http://schemas.openxmlformats.org/officeDocument/2006/relationships/hyperlink" Target="https://bh.linkedin.com/in/talal-ramadhan-37064a13a" TargetMode="External"/><Relationship Id="rId9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94027" y="0"/>
            <a:ext cx="6793973" cy="10287000"/>
            <a:chOff x="0" y="0"/>
            <a:chExt cx="1052564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2564" cy="1593725"/>
            </a:xfrm>
            <a:custGeom>
              <a:avLst/>
              <a:gdLst/>
              <a:ahLst/>
              <a:cxnLst/>
              <a:rect l="l" t="t" r="r" b="b"/>
              <a:pathLst>
                <a:path w="1052564" h="1593725">
                  <a:moveTo>
                    <a:pt x="0" y="0"/>
                  </a:moveTo>
                  <a:lnTo>
                    <a:pt x="1052564" y="0"/>
                  </a:lnTo>
                  <a:lnTo>
                    <a:pt x="1052564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t="-7933" b="-79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-9525" y="-9525"/>
            <a:ext cx="1728162" cy="662462"/>
          </a:xfrm>
          <a:custGeom>
            <a:avLst/>
            <a:gdLst/>
            <a:ahLst/>
            <a:cxnLst/>
            <a:rect l="l" t="t" r="r" b="b"/>
            <a:pathLst>
              <a:path w="1728162" h="662462">
                <a:moveTo>
                  <a:pt x="0" y="0"/>
                </a:moveTo>
                <a:lnTo>
                  <a:pt x="1728162" y="0"/>
                </a:lnTo>
                <a:lnTo>
                  <a:pt x="1728162" y="662462"/>
                </a:lnTo>
                <a:lnTo>
                  <a:pt x="0" y="662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2324100"/>
            <a:ext cx="8115300" cy="691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01"/>
              </a:lnSpc>
            </a:pPr>
            <a:r>
              <a:rPr lang="en-US" sz="5101">
                <a:solidFill>
                  <a:srgbClr val="F1F1F1"/>
                </a:solidFill>
                <a:latin typeface="Lora"/>
                <a:ea typeface="Lora"/>
                <a:cs typeface="Lora"/>
                <a:sym typeface="Lora"/>
              </a:rPr>
              <a:t>Wealth in Metals: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3078708"/>
            <a:ext cx="8115300" cy="397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01"/>
              </a:lnSpc>
            </a:pPr>
            <a:r>
              <a:rPr lang="en-US" sz="2901">
                <a:solidFill>
                  <a:srgbClr val="F1F1F1"/>
                </a:solidFill>
                <a:latin typeface="Lora"/>
                <a:ea typeface="Lora"/>
                <a:cs typeface="Lora"/>
                <a:sym typeface="Lora"/>
              </a:rPr>
              <a:t>Your Guide to Gold and Silver Bar Investments</a:t>
            </a:r>
          </a:p>
        </p:txBody>
      </p:sp>
      <p:sp>
        <p:nvSpPr>
          <p:cNvPr id="15" name="Freeform 4">
            <a:hlinkClick r:id="rId4" tooltip="https://bh.linkedin.com/in/talal-ramadhan-37064a13a"/>
            <a:extLst>
              <a:ext uri="{FF2B5EF4-FFF2-40B4-BE49-F238E27FC236}">
                <a16:creationId xmlns:a16="http://schemas.microsoft.com/office/drawing/2014/main" id="{A586A181-3637-CE38-33CD-2FB9C69FDB75}"/>
              </a:ext>
            </a:extLst>
          </p:cNvPr>
          <p:cNvSpPr/>
          <p:nvPr/>
        </p:nvSpPr>
        <p:spPr>
          <a:xfrm>
            <a:off x="1349919" y="7311520"/>
            <a:ext cx="456133" cy="456133"/>
          </a:xfrm>
          <a:custGeom>
            <a:avLst/>
            <a:gdLst/>
            <a:ahLst/>
            <a:cxnLst/>
            <a:rect l="l" t="t" r="r" b="b"/>
            <a:pathLst>
              <a:path w="456133" h="456133">
                <a:moveTo>
                  <a:pt x="0" y="0"/>
                </a:moveTo>
                <a:lnTo>
                  <a:pt x="456132" y="0"/>
                </a:lnTo>
                <a:lnTo>
                  <a:pt x="456132" y="456133"/>
                </a:lnTo>
                <a:lnTo>
                  <a:pt x="0" y="456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5">
            <a:hlinkClick r:id="rId7" tooltip="https://www.instagram.com/ramadhantalal?igsh=bGozYmNtOHhqaGht&amp;utm_source=qr"/>
            <a:extLst>
              <a:ext uri="{FF2B5EF4-FFF2-40B4-BE49-F238E27FC236}">
                <a16:creationId xmlns:a16="http://schemas.microsoft.com/office/drawing/2014/main" id="{1A86592D-6D47-5AE9-019C-51BF8BFD585A}"/>
              </a:ext>
            </a:extLst>
          </p:cNvPr>
          <p:cNvSpPr/>
          <p:nvPr/>
        </p:nvSpPr>
        <p:spPr>
          <a:xfrm>
            <a:off x="2046823" y="7311520"/>
            <a:ext cx="456133" cy="456133"/>
          </a:xfrm>
          <a:custGeom>
            <a:avLst/>
            <a:gdLst/>
            <a:ahLst/>
            <a:cxnLst/>
            <a:rect l="l" t="t" r="r" b="b"/>
            <a:pathLst>
              <a:path w="456133" h="456133">
                <a:moveTo>
                  <a:pt x="0" y="0"/>
                </a:moveTo>
                <a:lnTo>
                  <a:pt x="456133" y="0"/>
                </a:lnTo>
                <a:lnTo>
                  <a:pt x="456133" y="456133"/>
                </a:lnTo>
                <a:lnTo>
                  <a:pt x="0" y="4561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6">
            <a:hlinkClick r:id="rId10" tooltip="mailto:talal856@gmail.com"/>
            <a:extLst>
              <a:ext uri="{FF2B5EF4-FFF2-40B4-BE49-F238E27FC236}">
                <a16:creationId xmlns:a16="http://schemas.microsoft.com/office/drawing/2014/main" id="{4E92B5BD-98AE-9D51-599F-B4F2AAEE6D4D}"/>
              </a:ext>
            </a:extLst>
          </p:cNvPr>
          <p:cNvSpPr/>
          <p:nvPr/>
        </p:nvSpPr>
        <p:spPr>
          <a:xfrm>
            <a:off x="2743728" y="7380510"/>
            <a:ext cx="456133" cy="318153"/>
          </a:xfrm>
          <a:custGeom>
            <a:avLst/>
            <a:gdLst/>
            <a:ahLst/>
            <a:cxnLst/>
            <a:rect l="l" t="t" r="r" b="b"/>
            <a:pathLst>
              <a:path w="456133" h="318153">
                <a:moveTo>
                  <a:pt x="0" y="0"/>
                </a:moveTo>
                <a:lnTo>
                  <a:pt x="456132" y="0"/>
                </a:lnTo>
                <a:lnTo>
                  <a:pt x="456132" y="318152"/>
                </a:lnTo>
                <a:lnTo>
                  <a:pt x="0" y="3181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C883A0B0-090E-0FE3-8BE8-ACD640EBDCB2}"/>
              </a:ext>
            </a:extLst>
          </p:cNvPr>
          <p:cNvSpPr txBox="1"/>
          <p:nvPr/>
        </p:nvSpPr>
        <p:spPr>
          <a:xfrm>
            <a:off x="393252" y="6640159"/>
            <a:ext cx="3763274" cy="548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480"/>
              </a:lnSpc>
            </a:pPr>
            <a:r>
              <a:rPr lang="en-US" sz="3600" dirty="0">
                <a:solidFill>
                  <a:srgbClr val="F1F1F1"/>
                </a:solidFill>
                <a:latin typeface="Glacial Indifference"/>
                <a:ea typeface="Glacial Indifference"/>
                <a:sym typeface="Glacial Indifference"/>
              </a:rPr>
              <a:t>Talal Ramadhan</a:t>
            </a:r>
          </a:p>
        </p:txBody>
      </p:sp>
      <p:pic>
        <p:nvPicPr>
          <p:cNvPr id="19" name="Picture 18" descr="A person in a suit and tie&#10;&#10;AI-generated content may be incorrect.">
            <a:extLst>
              <a:ext uri="{FF2B5EF4-FFF2-40B4-BE49-F238E27FC236}">
                <a16:creationId xmlns:a16="http://schemas.microsoft.com/office/drawing/2014/main" id="{A3770C69-217D-8373-316B-99883A934F5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1133" r="6788" b="44052"/>
          <a:stretch>
            <a:fillRect/>
          </a:stretch>
        </p:blipFill>
        <p:spPr>
          <a:xfrm>
            <a:off x="1028700" y="3926605"/>
            <a:ext cx="2577419" cy="2071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A658126-6C1D-6FA3-8789-21D0658CB38C}"/>
              </a:ext>
            </a:extLst>
          </p:cNvPr>
          <p:cNvSpPr txBox="1"/>
          <p:nvPr/>
        </p:nvSpPr>
        <p:spPr>
          <a:xfrm>
            <a:off x="723635" y="7830893"/>
            <a:ext cx="2980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H" sz="2400" dirty="0">
                <a:solidFill>
                  <a:schemeClr val="bg1"/>
                </a:solidFill>
              </a:rPr>
              <a:t>@RamadhanTalal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4ECFC-CF60-1C74-A7E6-08C19DFB3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3EFFB1B-F2EE-C4C6-55AB-097A9727BB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85" t="27387" r="17647" b="22865"/>
          <a:stretch>
            <a:fillRect/>
          </a:stretch>
        </p:blipFill>
        <p:spPr>
          <a:xfrm>
            <a:off x="9296400" y="6188531"/>
            <a:ext cx="786724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936077-F15B-CB33-6A56-0272D9F86F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765" t="25880" r="17646" b="24372"/>
          <a:stretch>
            <a:fillRect/>
          </a:stretch>
        </p:blipFill>
        <p:spPr>
          <a:xfrm>
            <a:off x="9296400" y="1545166"/>
            <a:ext cx="7850911" cy="35983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CFFD8E-38AC-0101-1759-284DA5AF00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785" t="30401" r="17647" b="19851"/>
          <a:stretch>
            <a:fillRect/>
          </a:stretch>
        </p:blipFill>
        <p:spPr>
          <a:xfrm>
            <a:off x="631372" y="6188530"/>
            <a:ext cx="7614558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3DEB77-765E-A1B3-7A19-70439C3E911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766" t="27388" r="17647" b="21357"/>
          <a:stretch>
            <a:fillRect/>
          </a:stretch>
        </p:blipFill>
        <p:spPr>
          <a:xfrm>
            <a:off x="609601" y="1545166"/>
            <a:ext cx="7620000" cy="3598335"/>
          </a:xfrm>
          <a:prstGeom prst="rect">
            <a:avLst/>
          </a:prstGeom>
        </p:spPr>
      </p:pic>
      <p:sp>
        <p:nvSpPr>
          <p:cNvPr id="7" name="TextBox 11">
            <a:extLst>
              <a:ext uri="{FF2B5EF4-FFF2-40B4-BE49-F238E27FC236}">
                <a16:creationId xmlns:a16="http://schemas.microsoft.com/office/drawing/2014/main" id="{567E2E02-7BD3-A6BE-DFF5-7E55E1CC8B0F}"/>
              </a:ext>
            </a:extLst>
          </p:cNvPr>
          <p:cNvSpPr txBox="1"/>
          <p:nvPr/>
        </p:nvSpPr>
        <p:spPr>
          <a:xfrm>
            <a:off x="3200400" y="861025"/>
            <a:ext cx="27432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en-US" sz="4400" i="1" dirty="0">
                <a:solidFill>
                  <a:srgbClr val="CBA148"/>
                </a:solidFill>
              </a:rPr>
              <a:t>Gold  </a:t>
            </a:r>
            <a:endParaRPr lang="en-US" sz="4400" dirty="0">
              <a:solidFill>
                <a:srgbClr val="CBA148"/>
              </a:solidFill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DE660F5C-26A6-0AA6-4435-5FD347965E52}"/>
              </a:ext>
            </a:extLst>
          </p:cNvPr>
          <p:cNvSpPr txBox="1"/>
          <p:nvPr/>
        </p:nvSpPr>
        <p:spPr>
          <a:xfrm>
            <a:off x="3220605" y="5511422"/>
            <a:ext cx="270279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en-US" sz="4400" i="1" dirty="0">
                <a:solidFill>
                  <a:srgbClr val="CBA148"/>
                </a:solidFill>
              </a:rPr>
              <a:t>Gold ETF  </a:t>
            </a:r>
            <a:endParaRPr lang="en-US" sz="4400" dirty="0">
              <a:solidFill>
                <a:srgbClr val="CBA148"/>
              </a:solidFill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F90FD11D-C2C6-80CD-CC29-C44921E01381}"/>
              </a:ext>
            </a:extLst>
          </p:cNvPr>
          <p:cNvSpPr txBox="1"/>
          <p:nvPr/>
        </p:nvSpPr>
        <p:spPr>
          <a:xfrm>
            <a:off x="12515850" y="838690"/>
            <a:ext cx="194309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en-US" sz="4400" i="1" dirty="0">
                <a:solidFill>
                  <a:srgbClr val="CBA148"/>
                </a:solidFill>
              </a:rPr>
              <a:t>Silver  </a:t>
            </a:r>
            <a:endParaRPr lang="en-US" sz="4400" dirty="0">
              <a:solidFill>
                <a:srgbClr val="CBA148"/>
              </a:solidFill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ACE63277-7D14-88A2-5395-454D235F04F9}"/>
              </a:ext>
            </a:extLst>
          </p:cNvPr>
          <p:cNvSpPr txBox="1"/>
          <p:nvPr/>
        </p:nvSpPr>
        <p:spPr>
          <a:xfrm>
            <a:off x="12115800" y="5511422"/>
            <a:ext cx="27432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en-US" sz="4400" i="1" dirty="0">
                <a:solidFill>
                  <a:srgbClr val="CBA148"/>
                </a:solidFill>
              </a:rPr>
              <a:t>Silver ETF</a:t>
            </a:r>
            <a:endParaRPr lang="en-US" sz="4400" dirty="0">
              <a:solidFill>
                <a:srgbClr val="CBA148"/>
              </a:solidFill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37AD2447-224D-1BDB-D62F-8AB1E256C576}"/>
              </a:ext>
            </a:extLst>
          </p:cNvPr>
          <p:cNvSpPr/>
          <p:nvPr/>
        </p:nvSpPr>
        <p:spPr>
          <a:xfrm>
            <a:off x="-9525" y="-9525"/>
            <a:ext cx="1728162" cy="662462"/>
          </a:xfrm>
          <a:custGeom>
            <a:avLst/>
            <a:gdLst/>
            <a:ahLst/>
            <a:cxnLst/>
            <a:rect l="l" t="t" r="r" b="b"/>
            <a:pathLst>
              <a:path w="1728162" h="662462">
                <a:moveTo>
                  <a:pt x="0" y="0"/>
                </a:moveTo>
                <a:lnTo>
                  <a:pt x="1728162" y="0"/>
                </a:lnTo>
                <a:lnTo>
                  <a:pt x="1728162" y="662462"/>
                </a:lnTo>
                <a:lnTo>
                  <a:pt x="0" y="6624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60CD7E1-3563-5390-71BF-CDFEB7D5814D}"/>
              </a:ext>
            </a:extLst>
          </p:cNvPr>
          <p:cNvSpPr/>
          <p:nvPr/>
        </p:nvSpPr>
        <p:spPr>
          <a:xfrm>
            <a:off x="2133600" y="2857235"/>
            <a:ext cx="914400" cy="38126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H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152452B-DC09-0571-C84D-0FEBDD9F47E5}"/>
              </a:ext>
            </a:extLst>
          </p:cNvPr>
          <p:cNvSpPr/>
          <p:nvPr/>
        </p:nvSpPr>
        <p:spPr>
          <a:xfrm>
            <a:off x="2286000" y="7486084"/>
            <a:ext cx="914400" cy="38126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H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3C9BCB1-3C8C-7A1D-C770-10ADEFA414C1}"/>
              </a:ext>
            </a:extLst>
          </p:cNvPr>
          <p:cNvSpPr/>
          <p:nvPr/>
        </p:nvSpPr>
        <p:spPr>
          <a:xfrm>
            <a:off x="10896600" y="2878401"/>
            <a:ext cx="914400" cy="38126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H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6128552-B110-1A38-6CF9-C2110DD40F0F}"/>
              </a:ext>
            </a:extLst>
          </p:cNvPr>
          <p:cNvSpPr/>
          <p:nvPr/>
        </p:nvSpPr>
        <p:spPr>
          <a:xfrm>
            <a:off x="11049000" y="7483060"/>
            <a:ext cx="914400" cy="38126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H"/>
          </a:p>
        </p:txBody>
      </p:sp>
    </p:spTree>
    <p:extLst>
      <p:ext uri="{BB962C8B-B14F-4D97-AF65-F5344CB8AC3E}">
        <p14:creationId xmlns:p14="http://schemas.microsoft.com/office/powerpoint/2010/main" val="14040630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21" grpId="0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4962255"/>
            <a:chOff x="0" y="0"/>
            <a:chExt cx="2833290" cy="7687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3290" cy="768783"/>
            </a:xfrm>
            <a:custGeom>
              <a:avLst/>
              <a:gdLst/>
              <a:ahLst/>
              <a:cxnLst/>
              <a:rect l="l" t="t" r="r" b="b"/>
              <a:pathLst>
                <a:path w="2833290" h="768783">
                  <a:moveTo>
                    <a:pt x="0" y="0"/>
                  </a:moveTo>
                  <a:lnTo>
                    <a:pt x="2833290" y="0"/>
                  </a:lnTo>
                  <a:lnTo>
                    <a:pt x="2833290" y="768783"/>
                  </a:lnTo>
                  <a:lnTo>
                    <a:pt x="0" y="768783"/>
                  </a:lnTo>
                  <a:close/>
                </a:path>
              </a:pathLst>
            </a:custGeom>
            <a:blipFill>
              <a:blip r:embed="rId2"/>
              <a:stretch>
                <a:fillRect t="-72770" b="-7277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544848" y="5307870"/>
            <a:ext cx="13198305" cy="81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80"/>
              </a:lnSpc>
              <a:spcBef>
                <a:spcPct val="0"/>
              </a:spcBef>
            </a:pPr>
            <a:r>
              <a:rPr lang="en-US" sz="4700" i="1">
                <a:solidFill>
                  <a:srgbClr val="F1F1F1"/>
                </a:solidFill>
                <a:latin typeface="Lora Italics"/>
                <a:ea typeface="Lora Italics"/>
                <a:cs typeface="Lora Italics"/>
                <a:sym typeface="Lora Italics"/>
              </a:rPr>
              <a:t>Legal and Tax Considerations in Bahrain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75873" y="7053177"/>
            <a:ext cx="5241907" cy="382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ctr">
              <a:lnSpc>
                <a:spcPts val="3079"/>
              </a:lnSpc>
              <a:buFont typeface="Arial"/>
              <a:buChar char="•"/>
            </a:pPr>
            <a:r>
              <a:rPr lang="en-US" sz="2199" b="1">
                <a:solidFill>
                  <a:srgbClr val="F1F1F1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No capital gains tax in Bahrain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270220" y="7053177"/>
            <a:ext cx="5241907" cy="772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ctr">
              <a:lnSpc>
                <a:spcPts val="3079"/>
              </a:lnSpc>
              <a:buFont typeface="Arial"/>
              <a:buChar char="•"/>
            </a:pPr>
            <a:r>
              <a:rPr lang="en-US" sz="2199" b="1">
                <a:solidFill>
                  <a:srgbClr val="F1F1F1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Gold bars and silver bars are VAT exempted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70220" y="8244041"/>
            <a:ext cx="5241907" cy="772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ctr">
              <a:lnSpc>
                <a:spcPts val="3079"/>
              </a:lnSpc>
              <a:buFont typeface="Arial"/>
              <a:buChar char="•"/>
            </a:pPr>
            <a:r>
              <a:rPr lang="en-US" sz="2199" b="1">
                <a:solidFill>
                  <a:srgbClr val="F1F1F1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Always purchase from licensed and registered dealers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75873" y="8244041"/>
            <a:ext cx="5241907" cy="772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ctr">
              <a:lnSpc>
                <a:spcPts val="3079"/>
              </a:lnSpc>
              <a:buFont typeface="Arial"/>
              <a:buChar char="•"/>
            </a:pPr>
            <a:r>
              <a:rPr lang="en-US" sz="2199" b="1">
                <a:solidFill>
                  <a:srgbClr val="F1F1F1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Keep invoices and certificates for future resale or audits</a:t>
            </a:r>
          </a:p>
        </p:txBody>
      </p:sp>
      <p:sp>
        <p:nvSpPr>
          <p:cNvPr id="9" name="Freeform 9"/>
          <p:cNvSpPr/>
          <p:nvPr/>
        </p:nvSpPr>
        <p:spPr>
          <a:xfrm>
            <a:off x="-9525" y="-9525"/>
            <a:ext cx="1728162" cy="662462"/>
          </a:xfrm>
          <a:custGeom>
            <a:avLst/>
            <a:gdLst/>
            <a:ahLst/>
            <a:cxnLst/>
            <a:rect l="l" t="t" r="r" b="b"/>
            <a:pathLst>
              <a:path w="1728162" h="662462">
                <a:moveTo>
                  <a:pt x="0" y="0"/>
                </a:moveTo>
                <a:lnTo>
                  <a:pt x="1728162" y="0"/>
                </a:lnTo>
                <a:lnTo>
                  <a:pt x="1728162" y="662462"/>
                </a:lnTo>
                <a:lnTo>
                  <a:pt x="0" y="662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37359" y="-905936"/>
            <a:ext cx="7750641" cy="11356735"/>
            <a:chOff x="0" y="0"/>
            <a:chExt cx="10334188" cy="1514231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4866" r="14866"/>
            <a:stretch>
              <a:fillRect/>
            </a:stretch>
          </p:blipFill>
          <p:spPr>
            <a:xfrm>
              <a:off x="0" y="0"/>
              <a:ext cx="10334188" cy="9798542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4421" b="14421"/>
            <a:stretch>
              <a:fillRect/>
            </a:stretch>
          </p:blipFill>
          <p:spPr>
            <a:xfrm>
              <a:off x="0" y="10243042"/>
              <a:ext cx="10334188" cy="4899271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0" y="6364014"/>
            <a:ext cx="10449982" cy="385532"/>
          </a:xfrm>
          <a:custGeom>
            <a:avLst/>
            <a:gdLst/>
            <a:ahLst/>
            <a:cxnLst/>
            <a:rect l="l" t="t" r="r" b="b"/>
            <a:pathLst>
              <a:path w="10449982" h="385532">
                <a:moveTo>
                  <a:pt x="0" y="0"/>
                </a:moveTo>
                <a:lnTo>
                  <a:pt x="10449982" y="0"/>
                </a:lnTo>
                <a:lnTo>
                  <a:pt x="10449982" y="385532"/>
                </a:lnTo>
                <a:lnTo>
                  <a:pt x="0" y="3855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598" b="-75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63093" y="1685013"/>
            <a:ext cx="9080247" cy="1896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60"/>
              </a:lnSpc>
              <a:spcBef>
                <a:spcPct val="0"/>
              </a:spcBef>
            </a:pPr>
            <a:r>
              <a:rPr lang="en-US" sz="5400" i="1">
                <a:solidFill>
                  <a:srgbClr val="F1F1F1"/>
                </a:solidFill>
                <a:latin typeface="Lora Italics"/>
                <a:ea typeface="Lora Italics"/>
                <a:cs typeface="Lora Italics"/>
                <a:sym typeface="Lora Italics"/>
              </a:rPr>
              <a:t>Historical Price Performance and ROI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93009" y="3964578"/>
            <a:ext cx="8174119" cy="1553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July 2020: BD 22.5 per gram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July 2025: BD 27.2 per gram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5-year growth: 21%</a:t>
            </a:r>
          </a:p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endParaRPr lang="en-US" sz="2199">
              <a:solidFill>
                <a:srgbClr val="F1F1F1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446078" y="8196593"/>
            <a:ext cx="8174119" cy="1553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4,000 grams of silver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Worth BD 1,320 in 2025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Gain: BD 320 (32%)</a:t>
            </a:r>
          </a:p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endParaRPr lang="en-US" sz="2199">
              <a:solidFill>
                <a:srgbClr val="F1F1F1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9" name="TextBox 9"/>
          <p:cNvSpPr txBox="1"/>
          <p:nvPr/>
        </p:nvSpPr>
        <p:spPr>
          <a:xfrm rot="-5400000">
            <a:off x="29308" y="4302952"/>
            <a:ext cx="754554" cy="382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F1F1F1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Gold</a:t>
            </a:r>
          </a:p>
        </p:txBody>
      </p:sp>
      <p:sp>
        <p:nvSpPr>
          <p:cNvPr id="10" name="TextBox 10"/>
          <p:cNvSpPr txBox="1"/>
          <p:nvPr/>
        </p:nvSpPr>
        <p:spPr>
          <a:xfrm rot="-5400000">
            <a:off x="39816" y="7938240"/>
            <a:ext cx="733537" cy="382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F1F1F1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Silver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46078" y="7547660"/>
            <a:ext cx="8174119" cy="382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If you invested BD 1,000 in 2020: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46078" y="4069167"/>
            <a:ext cx="8174119" cy="382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If you invested BD 1,000 in 2020: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446078" y="4717614"/>
            <a:ext cx="8174119" cy="1553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44.4 grams of gold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Worth BD 1,209 in 2025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Gain: BD 209 (21%)</a:t>
            </a:r>
          </a:p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endParaRPr lang="en-US" sz="2199">
              <a:solidFill>
                <a:srgbClr val="F1F1F1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51827" y="7547660"/>
            <a:ext cx="3913808" cy="1163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July 2020: BD 0.25 per gram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July 2025: BD 0.33 per gram</a:t>
            </a:r>
          </a:p>
          <a:p>
            <a:pPr marL="474979" lvl="1" indent="-237490" algn="l">
              <a:lnSpc>
                <a:spcPts val="3079"/>
              </a:lnSpc>
              <a:spcBef>
                <a:spcPct val="0"/>
              </a:spcBef>
              <a:buFont typeface="Arial"/>
              <a:buChar char="•"/>
            </a:pPr>
            <a:r>
              <a:rPr lang="en-US" sz="21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5-year growth: 32%</a:t>
            </a:r>
          </a:p>
        </p:txBody>
      </p:sp>
      <p:sp>
        <p:nvSpPr>
          <p:cNvPr id="15" name="Freeform 15"/>
          <p:cNvSpPr/>
          <p:nvPr/>
        </p:nvSpPr>
        <p:spPr>
          <a:xfrm>
            <a:off x="-9525" y="-9525"/>
            <a:ext cx="1728162" cy="662462"/>
          </a:xfrm>
          <a:custGeom>
            <a:avLst/>
            <a:gdLst/>
            <a:ahLst/>
            <a:cxnLst/>
            <a:rect l="l" t="t" r="r" b="b"/>
            <a:pathLst>
              <a:path w="1728162" h="662462">
                <a:moveTo>
                  <a:pt x="0" y="0"/>
                </a:moveTo>
                <a:lnTo>
                  <a:pt x="1728162" y="0"/>
                </a:lnTo>
                <a:lnTo>
                  <a:pt x="1728162" y="662462"/>
                </a:lnTo>
                <a:lnTo>
                  <a:pt x="0" y="6624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902763" cy="10287000"/>
          </a:xfrm>
          <a:custGeom>
            <a:avLst/>
            <a:gdLst/>
            <a:ahLst/>
            <a:cxnLst/>
            <a:rect l="l" t="t" r="r" b="b"/>
            <a:pathLst>
              <a:path w="6902763" h="10287000">
                <a:moveTo>
                  <a:pt x="0" y="0"/>
                </a:moveTo>
                <a:lnTo>
                  <a:pt x="6902763" y="0"/>
                </a:lnTo>
                <a:lnTo>
                  <a:pt x="690276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091" r="-61589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512453"/>
              </p:ext>
            </p:extLst>
          </p:nvPr>
        </p:nvGraphicFramePr>
        <p:xfrm>
          <a:off x="7734490" y="3482834"/>
          <a:ext cx="9334309" cy="6701264"/>
        </p:xfrm>
        <a:graphic>
          <a:graphicData uri="http://schemas.openxmlformats.org/drawingml/2006/table">
            <a:tbl>
              <a:tblPr/>
              <a:tblGrid>
                <a:gridCol w="2484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52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45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79443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Glacial Indifference Bold"/>
                          <a:ea typeface="Glacial Indifference Bold"/>
                          <a:cs typeface="Glacial Indifference Bold"/>
                          <a:sym typeface="Glacial Indifference Bold"/>
                        </a:rPr>
                        <a:t>Institution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Glacial Indifference Bold"/>
                          <a:ea typeface="Glacial Indifference Bold"/>
                          <a:cs typeface="Glacial Indifference Bold"/>
                          <a:sym typeface="Glacial Indifference Bold"/>
                        </a:rPr>
                        <a:t>Forecast Price (USD/oz)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Glacial Indifference Bold"/>
                          <a:ea typeface="Glacial Indifference Bold"/>
                          <a:cs typeface="Glacial Indifference Bold"/>
                          <a:sym typeface="Glacial Indifference Bold"/>
                        </a:rPr>
                        <a:t>Notes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8537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JP Morgan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4800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Strong demand from central banks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3321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Goldman Sachs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  <a:latin typeface="Glacial Indifference"/>
                          <a:sym typeface="Glacial Indifference"/>
                        </a:rPr>
                        <a:t>4900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Safe haven appeal and weakening USD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3321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UBS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5200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Slower rate hikes and global uncertainties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3321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HSBC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4350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Inflation hedge and continued investor demand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3321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Bank of America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4700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Long-term bullish outlook with geopolitical risks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7533129" y="404002"/>
            <a:ext cx="8604724" cy="1107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</a:pPr>
            <a:r>
              <a:rPr lang="en-US" sz="7200" i="1">
                <a:solidFill>
                  <a:srgbClr val="F1F1F1"/>
                </a:solidFill>
                <a:latin typeface="Lora Italics"/>
                <a:ea typeface="Lora Italics"/>
                <a:cs typeface="Lora Italics"/>
                <a:sym typeface="Lora Italics"/>
              </a:rPr>
              <a:t>The Future of Gold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533129" y="1786692"/>
            <a:ext cx="8604724" cy="2308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739"/>
              </a:lnSpc>
              <a:buFont typeface="Arial"/>
              <a:buChar char="•"/>
            </a:pPr>
            <a:r>
              <a:rPr lang="en-US" sz="2199" dirty="0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Central banks are increasing gold reserves</a:t>
            </a:r>
          </a:p>
          <a:p>
            <a:pPr marL="474979" lvl="1" indent="-237490" algn="l">
              <a:lnSpc>
                <a:spcPts val="3739"/>
              </a:lnSpc>
              <a:buFont typeface="Arial"/>
              <a:buChar char="•"/>
            </a:pPr>
            <a:r>
              <a:rPr lang="en-US" sz="2199" dirty="0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Still considered the safest long-term store of wealth</a:t>
            </a:r>
          </a:p>
          <a:p>
            <a:pPr marL="474979" lvl="1" indent="-237490" algn="l">
              <a:lnSpc>
                <a:spcPts val="3739"/>
              </a:lnSpc>
              <a:buFont typeface="Arial"/>
              <a:buChar char="•"/>
            </a:pPr>
            <a:r>
              <a:rPr lang="en-US" sz="2199" dirty="0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Tokenized gold is gaining popularity (digital gold)</a:t>
            </a:r>
          </a:p>
          <a:p>
            <a:pPr algn="l">
              <a:lnSpc>
                <a:spcPts val="3739"/>
              </a:lnSpc>
            </a:pPr>
            <a:endParaRPr lang="en-US" sz="2199" dirty="0">
              <a:solidFill>
                <a:srgbClr val="F1F1F1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0" lvl="0" indent="0" algn="l">
              <a:lnSpc>
                <a:spcPts val="3739"/>
              </a:lnSpc>
            </a:pPr>
            <a:endParaRPr lang="en-US" sz="2199" dirty="0">
              <a:solidFill>
                <a:srgbClr val="F1F1F1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9525" y="-9525"/>
            <a:ext cx="1728162" cy="662462"/>
          </a:xfrm>
          <a:custGeom>
            <a:avLst/>
            <a:gdLst/>
            <a:ahLst/>
            <a:cxnLst/>
            <a:rect l="l" t="t" r="r" b="b"/>
            <a:pathLst>
              <a:path w="1728162" h="662462">
                <a:moveTo>
                  <a:pt x="0" y="0"/>
                </a:moveTo>
                <a:lnTo>
                  <a:pt x="1728162" y="0"/>
                </a:lnTo>
                <a:lnTo>
                  <a:pt x="1728162" y="662462"/>
                </a:lnTo>
                <a:lnTo>
                  <a:pt x="0" y="662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85237" y="0"/>
            <a:ext cx="6902763" cy="10287000"/>
          </a:xfrm>
          <a:custGeom>
            <a:avLst/>
            <a:gdLst/>
            <a:ahLst/>
            <a:cxnLst/>
            <a:rect l="l" t="t" r="r" b="b"/>
            <a:pathLst>
              <a:path w="6902763" h="10287000">
                <a:moveTo>
                  <a:pt x="0" y="0"/>
                </a:moveTo>
                <a:lnTo>
                  <a:pt x="6902763" y="0"/>
                </a:lnTo>
                <a:lnTo>
                  <a:pt x="690276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840" r="-61840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760939"/>
              </p:ext>
            </p:extLst>
          </p:nvPr>
        </p:nvGraphicFramePr>
        <p:xfrm>
          <a:off x="399090" y="3733244"/>
          <a:ext cx="8998364" cy="6381750"/>
        </p:xfrm>
        <a:graphic>
          <a:graphicData uri="http://schemas.openxmlformats.org/drawingml/2006/table">
            <a:tbl>
              <a:tblPr/>
              <a:tblGrid>
                <a:gridCol w="1923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2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727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79838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Glacial Indifference Bold"/>
                          <a:ea typeface="Glacial Indifference Bold"/>
                          <a:cs typeface="Glacial Indifference Bold"/>
                          <a:sym typeface="Glacial Indifference Bold"/>
                        </a:rPr>
                        <a:t>Institution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Glacial Indifference Bold"/>
                          <a:ea typeface="Glacial Indifference Bold"/>
                          <a:cs typeface="Glacial Indifference Bold"/>
                          <a:sym typeface="Glacial Indifference Bold"/>
                        </a:rPr>
                        <a:t>Forecast Price (USD/oz)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Glacial Indifference Bold"/>
                          <a:ea typeface="Glacial Indifference Bold"/>
                          <a:cs typeface="Glacial Indifference Bold"/>
                          <a:sym typeface="Glacial Indifference Bold"/>
                        </a:rPr>
                        <a:t>Notes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3625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JP Morgan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120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Higher industrial demand from solar and EV sectors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3625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Goldman Sachs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145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Green transition driving silver consumption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7412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UBS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170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Supply-demand imbalance projected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3625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HSBC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90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Technical upside from investor accumulation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3625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Bank of America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90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Silver seen as undervalued relative to gold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285824" y="542439"/>
            <a:ext cx="8604724" cy="1107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</a:pPr>
            <a:r>
              <a:rPr lang="en-US" sz="7200" i="1">
                <a:solidFill>
                  <a:srgbClr val="F1F1F1"/>
                </a:solidFill>
                <a:latin typeface="Lora Italics"/>
                <a:ea typeface="Lora Italics"/>
                <a:cs typeface="Lora Italics"/>
                <a:sym typeface="Lora Italics"/>
              </a:rPr>
              <a:t>The Future of Silver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85824" y="1891595"/>
            <a:ext cx="8604724" cy="1841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739"/>
              </a:lnSpc>
              <a:buFont typeface="Arial"/>
              <a:buChar char="•"/>
            </a:pPr>
            <a:r>
              <a:rPr lang="en-US" sz="21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High industrial demand: Solar panels, EVs, 5G</a:t>
            </a:r>
          </a:p>
          <a:p>
            <a:pPr marL="474979" lvl="1" indent="-237490" algn="l">
              <a:lnSpc>
                <a:spcPts val="3739"/>
              </a:lnSpc>
              <a:buFont typeface="Arial"/>
              <a:buChar char="•"/>
            </a:pPr>
            <a:r>
              <a:rPr lang="en-US" sz="21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Projected supply shortages in the next decade</a:t>
            </a:r>
          </a:p>
          <a:p>
            <a:pPr marL="474979" lvl="1" indent="-237490" algn="l">
              <a:lnSpc>
                <a:spcPts val="3739"/>
              </a:lnSpc>
              <a:buFont typeface="Arial"/>
              <a:buChar char="•"/>
            </a:pPr>
            <a:r>
              <a:rPr lang="en-US" sz="21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Analysts forecast higher long-term price growth than gold</a:t>
            </a:r>
          </a:p>
          <a:p>
            <a:pPr algn="l">
              <a:lnSpc>
                <a:spcPts val="3739"/>
              </a:lnSpc>
            </a:pPr>
            <a:endParaRPr lang="en-US" sz="2199">
              <a:solidFill>
                <a:srgbClr val="F1F1F1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559838" y="0"/>
            <a:ext cx="1728162" cy="662462"/>
          </a:xfrm>
          <a:custGeom>
            <a:avLst/>
            <a:gdLst/>
            <a:ahLst/>
            <a:cxnLst/>
            <a:rect l="l" t="t" r="r" b="b"/>
            <a:pathLst>
              <a:path w="1728162" h="662462">
                <a:moveTo>
                  <a:pt x="0" y="0"/>
                </a:moveTo>
                <a:lnTo>
                  <a:pt x="1728162" y="0"/>
                </a:lnTo>
                <a:lnTo>
                  <a:pt x="1728162" y="662462"/>
                </a:lnTo>
                <a:lnTo>
                  <a:pt x="0" y="662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-111" r="-1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516632" y="2162807"/>
            <a:ext cx="11254737" cy="1129346"/>
            <a:chOff x="0" y="0"/>
            <a:chExt cx="2964211" cy="2974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64211" cy="297441"/>
            </a:xfrm>
            <a:custGeom>
              <a:avLst/>
              <a:gdLst/>
              <a:ahLst/>
              <a:cxnLst/>
              <a:rect l="l" t="t" r="r" b="b"/>
              <a:pathLst>
                <a:path w="2964211" h="297441">
                  <a:moveTo>
                    <a:pt x="0" y="0"/>
                  </a:moveTo>
                  <a:lnTo>
                    <a:pt x="2964211" y="0"/>
                  </a:lnTo>
                  <a:lnTo>
                    <a:pt x="2964211" y="297441"/>
                  </a:lnTo>
                  <a:lnTo>
                    <a:pt x="0" y="297441"/>
                  </a:lnTo>
                  <a:close/>
                </a:path>
              </a:pathLst>
            </a:custGeom>
            <a:solidFill>
              <a:srgbClr val="CBA1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2964211" cy="3641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547010" y="2173622"/>
            <a:ext cx="7193979" cy="5834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  <a:spcBef>
                <a:spcPct val="0"/>
              </a:spcBef>
            </a:pPr>
            <a:r>
              <a:rPr lang="en-US" sz="5399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Interactive Questions</a:t>
            </a:r>
          </a:p>
          <a:p>
            <a:pPr algn="l">
              <a:lnSpc>
                <a:spcPts val="4339"/>
              </a:lnSpc>
              <a:spcBef>
                <a:spcPct val="0"/>
              </a:spcBef>
            </a:pPr>
            <a:endParaRPr lang="en-US" sz="5399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l">
              <a:lnSpc>
                <a:spcPts val="4339"/>
              </a:lnSpc>
              <a:spcBef>
                <a:spcPct val="0"/>
              </a:spcBef>
            </a:pPr>
            <a:endParaRPr lang="en-US" sz="5399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669285" lvl="1" indent="-334642" algn="l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Is it better to buy bars or coins?</a:t>
            </a:r>
          </a:p>
          <a:p>
            <a:pPr algn="l">
              <a:lnSpc>
                <a:spcPts val="4339"/>
              </a:lnSpc>
            </a:pPr>
            <a:endParaRPr lang="en-US" sz="3099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l">
              <a:lnSpc>
                <a:spcPts val="4339"/>
              </a:lnSpc>
            </a:pPr>
            <a:endParaRPr lang="en-US" sz="3099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669285" lvl="1" indent="-334642" algn="l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What is the ideal amount to start with?</a:t>
            </a:r>
          </a:p>
          <a:p>
            <a:pPr algn="l">
              <a:lnSpc>
                <a:spcPts val="4339"/>
              </a:lnSpc>
            </a:pPr>
            <a:endParaRPr lang="en-US" sz="3099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l">
              <a:lnSpc>
                <a:spcPts val="4339"/>
              </a:lnSpc>
            </a:pPr>
            <a:endParaRPr lang="en-US" sz="3099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669285" lvl="1" indent="-334642" algn="l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How can I sell later?</a:t>
            </a:r>
          </a:p>
        </p:txBody>
      </p:sp>
      <p:sp>
        <p:nvSpPr>
          <p:cNvPr id="7" name="Freeform 7"/>
          <p:cNvSpPr/>
          <p:nvPr/>
        </p:nvSpPr>
        <p:spPr>
          <a:xfrm>
            <a:off x="-9525" y="-9525"/>
            <a:ext cx="1728162" cy="662462"/>
          </a:xfrm>
          <a:custGeom>
            <a:avLst/>
            <a:gdLst/>
            <a:ahLst/>
            <a:cxnLst/>
            <a:rect l="l" t="t" r="r" b="b"/>
            <a:pathLst>
              <a:path w="1728162" h="662462">
                <a:moveTo>
                  <a:pt x="0" y="0"/>
                </a:moveTo>
                <a:lnTo>
                  <a:pt x="1728162" y="0"/>
                </a:lnTo>
                <a:lnTo>
                  <a:pt x="1728162" y="662462"/>
                </a:lnTo>
                <a:lnTo>
                  <a:pt x="0" y="662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19610" y="3505896"/>
            <a:ext cx="13248780" cy="3826324"/>
            <a:chOff x="0" y="0"/>
            <a:chExt cx="2052583" cy="5927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52583" cy="592798"/>
            </a:xfrm>
            <a:custGeom>
              <a:avLst/>
              <a:gdLst/>
              <a:ahLst/>
              <a:cxnLst/>
              <a:rect l="l" t="t" r="r" b="b"/>
              <a:pathLst>
                <a:path w="2052583" h="592798">
                  <a:moveTo>
                    <a:pt x="0" y="0"/>
                  </a:moveTo>
                  <a:lnTo>
                    <a:pt x="2052583" y="0"/>
                  </a:lnTo>
                  <a:lnTo>
                    <a:pt x="2052583" y="592798"/>
                  </a:lnTo>
                  <a:lnTo>
                    <a:pt x="0" y="592798"/>
                  </a:lnTo>
                  <a:close/>
                </a:path>
              </a:pathLst>
            </a:custGeom>
            <a:blipFill>
              <a:blip r:embed="rId2"/>
              <a:stretch>
                <a:fillRect t="-62177" b="-332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7893516" y="750290"/>
            <a:ext cx="2500969" cy="2182095"/>
          </a:xfrm>
          <a:custGeom>
            <a:avLst/>
            <a:gdLst/>
            <a:ahLst/>
            <a:cxnLst/>
            <a:rect l="l" t="t" r="r" b="b"/>
            <a:pathLst>
              <a:path w="2500969" h="2182095">
                <a:moveTo>
                  <a:pt x="0" y="0"/>
                </a:moveTo>
                <a:lnTo>
                  <a:pt x="2500968" y="0"/>
                </a:lnTo>
                <a:lnTo>
                  <a:pt x="2500968" y="2182095"/>
                </a:lnTo>
                <a:lnTo>
                  <a:pt x="0" y="21820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633740" y="7405270"/>
            <a:ext cx="13020521" cy="2076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800"/>
              </a:lnSpc>
            </a:pPr>
            <a:r>
              <a:rPr lang="en-US" sz="12000">
                <a:solidFill>
                  <a:srgbClr val="CBA148"/>
                </a:solidFill>
                <a:latin typeface="Brown Sugar"/>
                <a:ea typeface="Brown Sugar"/>
                <a:cs typeface="Brown Sugar"/>
                <a:sym typeface="Brown Sugar"/>
              </a:rPr>
              <a:t>Thank You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1728162" cy="662462"/>
          </a:xfrm>
          <a:custGeom>
            <a:avLst/>
            <a:gdLst/>
            <a:ahLst/>
            <a:cxnLst/>
            <a:rect l="l" t="t" r="r" b="b"/>
            <a:pathLst>
              <a:path w="1728162" h="662462">
                <a:moveTo>
                  <a:pt x="0" y="0"/>
                </a:moveTo>
                <a:lnTo>
                  <a:pt x="1728162" y="0"/>
                </a:lnTo>
                <a:lnTo>
                  <a:pt x="1728162" y="662462"/>
                </a:lnTo>
                <a:lnTo>
                  <a:pt x="0" y="6624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549360" cy="10287000"/>
            <a:chOff x="0" y="0"/>
            <a:chExt cx="172493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24934" cy="2709333"/>
            </a:xfrm>
            <a:custGeom>
              <a:avLst/>
              <a:gdLst/>
              <a:ahLst/>
              <a:cxnLst/>
              <a:rect l="l" t="t" r="r" b="b"/>
              <a:pathLst>
                <a:path w="1724934" h="2709333">
                  <a:moveTo>
                    <a:pt x="0" y="0"/>
                  </a:moveTo>
                  <a:lnTo>
                    <a:pt x="1724934" y="0"/>
                  </a:lnTo>
                  <a:lnTo>
                    <a:pt x="172493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E346B"/>
            </a:solidFill>
          </p:spPr>
          <p:txBody>
            <a:bodyPr/>
            <a:lstStyle/>
            <a:p>
              <a:endParaRPr lang="en-US" b="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2493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b="1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6549360" cy="10287000"/>
          </a:xfrm>
          <a:custGeom>
            <a:avLst/>
            <a:gdLst/>
            <a:ahLst/>
            <a:cxnLst/>
            <a:rect l="l" t="t" r="r" b="b"/>
            <a:pathLst>
              <a:path w="6549360" h="10287000">
                <a:moveTo>
                  <a:pt x="0" y="0"/>
                </a:moveTo>
                <a:lnTo>
                  <a:pt x="6549360" y="0"/>
                </a:lnTo>
                <a:lnTo>
                  <a:pt x="654936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-43220" t="-34694" r="-43220"/>
            </a:stretch>
          </a:blipFill>
        </p:spPr>
        <p:txBody>
          <a:bodyPr/>
          <a:lstStyle/>
          <a:p>
            <a:endParaRPr lang="en-US" b="1"/>
          </a:p>
        </p:txBody>
      </p:sp>
      <p:sp>
        <p:nvSpPr>
          <p:cNvPr id="6" name="Freeform 6"/>
          <p:cNvSpPr/>
          <p:nvPr/>
        </p:nvSpPr>
        <p:spPr>
          <a:xfrm>
            <a:off x="6549360" y="0"/>
            <a:ext cx="11738640" cy="10287000"/>
          </a:xfrm>
          <a:custGeom>
            <a:avLst/>
            <a:gdLst/>
            <a:ahLst/>
            <a:cxnLst/>
            <a:rect l="l" t="t" r="r" b="b"/>
            <a:pathLst>
              <a:path w="11738640" h="10287000">
                <a:moveTo>
                  <a:pt x="0" y="0"/>
                </a:moveTo>
                <a:lnTo>
                  <a:pt x="11738640" y="0"/>
                </a:lnTo>
                <a:lnTo>
                  <a:pt x="117386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3000"/>
            </a:blip>
            <a:stretch>
              <a:fillRect t="-38158" b="-18158"/>
            </a:stretch>
          </a:blipFill>
        </p:spPr>
        <p:txBody>
          <a:bodyPr/>
          <a:lstStyle/>
          <a:p>
            <a:endParaRPr lang="en-US" b="1"/>
          </a:p>
        </p:txBody>
      </p:sp>
      <p:sp>
        <p:nvSpPr>
          <p:cNvPr id="7" name="TextBox 7"/>
          <p:cNvSpPr txBox="1"/>
          <p:nvPr/>
        </p:nvSpPr>
        <p:spPr>
          <a:xfrm>
            <a:off x="1028700" y="3301760"/>
            <a:ext cx="5195256" cy="2527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080"/>
              </a:lnSpc>
              <a:spcBef>
                <a:spcPct val="0"/>
              </a:spcBef>
            </a:pPr>
            <a:r>
              <a:rPr lang="en-US" sz="7200" b="1" i="1">
                <a:solidFill>
                  <a:schemeClr val="bg1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Table of Contents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838904" y="1202298"/>
            <a:ext cx="7273147" cy="415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latin typeface="Hero"/>
                <a:ea typeface="Hero"/>
                <a:cs typeface="Hero"/>
                <a:sym typeface="Hero"/>
              </a:rPr>
              <a:t>Introduction to Precious Metal Investing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53133" y="1139807"/>
            <a:ext cx="127248" cy="530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39"/>
              </a:lnSpc>
            </a:pPr>
            <a:r>
              <a:rPr lang="en-US" sz="3099" b="1">
                <a:latin typeface="Hero"/>
                <a:ea typeface="Hero"/>
                <a:cs typeface="Hero"/>
                <a:sym typeface="Hero"/>
              </a:rPr>
              <a:t>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843654" y="2065079"/>
            <a:ext cx="5776419" cy="415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latin typeface="Hero"/>
                <a:ea typeface="Hero"/>
                <a:cs typeface="Hero"/>
                <a:sym typeface="Hero"/>
              </a:rPr>
              <a:t>Gold vs Silver: Key Differences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53133" y="2002587"/>
            <a:ext cx="223614" cy="530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39"/>
              </a:lnSpc>
            </a:pPr>
            <a:r>
              <a:rPr lang="en-US" sz="3099" b="1">
                <a:latin typeface="Hero"/>
                <a:ea typeface="Hero"/>
                <a:cs typeface="Hero"/>
                <a:sym typeface="Hero"/>
              </a:rPr>
              <a:t>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838904" y="2928081"/>
            <a:ext cx="5776419" cy="415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latin typeface="Hero"/>
                <a:ea typeface="Hero"/>
                <a:cs typeface="Hero"/>
                <a:sym typeface="Hero"/>
              </a:rPr>
              <a:t>Pros and Cons of Gold and Silver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53133" y="2865589"/>
            <a:ext cx="223242" cy="530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39"/>
              </a:lnSpc>
            </a:pPr>
            <a:r>
              <a:rPr lang="en-US" sz="3099" b="1">
                <a:latin typeface="Hero"/>
                <a:ea typeface="Hero"/>
                <a:cs typeface="Hero"/>
                <a:sym typeface="Hero"/>
              </a:rPr>
              <a:t>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38904" y="3792242"/>
            <a:ext cx="5776419" cy="415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latin typeface="Hero"/>
                <a:ea typeface="Hero"/>
                <a:cs typeface="Hero"/>
                <a:sym typeface="Hero"/>
              </a:rPr>
              <a:t>Types and Weights of Bars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275085" y="3729750"/>
            <a:ext cx="201662" cy="530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39"/>
              </a:lnSpc>
            </a:pPr>
            <a:r>
              <a:rPr lang="en-US" sz="3099" b="1">
                <a:latin typeface="Hero"/>
                <a:ea typeface="Hero"/>
                <a:cs typeface="Hero"/>
                <a:sym typeface="Hero"/>
              </a:rPr>
              <a:t>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838904" y="4655244"/>
            <a:ext cx="8010696" cy="403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 dirty="0">
                <a:latin typeface="Hero"/>
                <a:ea typeface="Hero"/>
                <a:cs typeface="Hero"/>
                <a:sym typeface="Hero"/>
              </a:rPr>
              <a:t>How and Where to Buy Gold and Silver Bars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281114" y="4592752"/>
            <a:ext cx="220824" cy="530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39"/>
              </a:lnSpc>
            </a:pPr>
            <a:r>
              <a:rPr lang="en-US" sz="3099" b="1">
                <a:latin typeface="Hero"/>
                <a:ea typeface="Hero"/>
                <a:cs typeface="Hero"/>
                <a:sym typeface="Hero"/>
              </a:rPr>
              <a:t>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838904" y="5519405"/>
            <a:ext cx="5776419" cy="415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latin typeface="Hero"/>
                <a:ea typeface="Hero"/>
                <a:cs typeface="Hero"/>
                <a:sym typeface="Hero"/>
              </a:rPr>
              <a:t>How to Invest in Gold and Silver Bars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101718" y="5456913"/>
            <a:ext cx="1374658" cy="530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39"/>
              </a:lnSpc>
            </a:pPr>
            <a:r>
              <a:rPr lang="en-US" sz="3099" b="1">
                <a:latin typeface="Hero"/>
                <a:ea typeface="Hero"/>
                <a:cs typeface="Hero"/>
                <a:sym typeface="Hero"/>
              </a:rPr>
              <a:t>6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848600" y="7277100"/>
            <a:ext cx="6705600" cy="403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 dirty="0">
                <a:latin typeface="Hero"/>
                <a:ea typeface="Hero"/>
                <a:cs typeface="Hero"/>
                <a:sym typeface="Hero"/>
              </a:rPr>
              <a:t>Legal and Tax Considerations in Bahrain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101718" y="6321073"/>
            <a:ext cx="1374658" cy="530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39"/>
              </a:lnSpc>
            </a:pPr>
            <a:r>
              <a:rPr lang="en-US" sz="3099" b="1">
                <a:latin typeface="Hero"/>
                <a:ea typeface="Hero"/>
                <a:cs typeface="Hero"/>
                <a:sym typeface="Hero"/>
              </a:rPr>
              <a:t>7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102090" y="7185234"/>
            <a:ext cx="1374658" cy="530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40"/>
              </a:lnSpc>
            </a:pPr>
            <a:r>
              <a:rPr lang="en-US" sz="3100" b="1">
                <a:latin typeface="Hero"/>
                <a:ea typeface="Hero"/>
                <a:cs typeface="Hero"/>
                <a:sym typeface="Hero"/>
              </a:rPr>
              <a:t>8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127280" y="8049394"/>
            <a:ext cx="1374658" cy="530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40"/>
              </a:lnSpc>
            </a:pPr>
            <a:r>
              <a:rPr lang="en-US" sz="3100" b="1">
                <a:latin typeface="Hero"/>
                <a:ea typeface="Hero"/>
                <a:cs typeface="Hero"/>
                <a:sym typeface="Hero"/>
              </a:rPr>
              <a:t>9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838904" y="6438900"/>
            <a:ext cx="6715296" cy="403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 dirty="0">
                <a:latin typeface="Hero"/>
                <a:ea typeface="Hero"/>
                <a:cs typeface="Hero"/>
                <a:sym typeface="Hero"/>
              </a:rPr>
              <a:t>Historical Price Performance and ROI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838904" y="8111885"/>
            <a:ext cx="6486860" cy="403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 dirty="0">
                <a:latin typeface="Hero"/>
                <a:ea typeface="Hero"/>
                <a:cs typeface="Hero"/>
                <a:sym typeface="Hero"/>
              </a:rPr>
              <a:t>The Future of Gold and Silver</a:t>
            </a:r>
          </a:p>
        </p:txBody>
      </p:sp>
      <p:sp>
        <p:nvSpPr>
          <p:cNvPr id="28" name="Freeform 28"/>
          <p:cNvSpPr/>
          <p:nvPr/>
        </p:nvSpPr>
        <p:spPr>
          <a:xfrm>
            <a:off x="-9525" y="-9525"/>
            <a:ext cx="1728162" cy="662462"/>
          </a:xfrm>
          <a:custGeom>
            <a:avLst/>
            <a:gdLst/>
            <a:ahLst/>
            <a:cxnLst/>
            <a:rect l="l" t="t" r="r" b="b"/>
            <a:pathLst>
              <a:path w="1728162" h="662462">
                <a:moveTo>
                  <a:pt x="0" y="0"/>
                </a:moveTo>
                <a:lnTo>
                  <a:pt x="1728162" y="0"/>
                </a:lnTo>
                <a:lnTo>
                  <a:pt x="1728162" y="662462"/>
                </a:lnTo>
                <a:lnTo>
                  <a:pt x="0" y="662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12930" y="253"/>
            <a:ext cx="6275070" cy="10287000"/>
            <a:chOff x="0" y="0"/>
            <a:chExt cx="16526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52693" cy="2709333"/>
            </a:xfrm>
            <a:custGeom>
              <a:avLst/>
              <a:gdLst/>
              <a:ahLst/>
              <a:cxnLst/>
              <a:rect l="l" t="t" r="r" b="b"/>
              <a:pathLst>
                <a:path w="1652693" h="2709333">
                  <a:moveTo>
                    <a:pt x="0" y="0"/>
                  </a:moveTo>
                  <a:lnTo>
                    <a:pt x="1652693" y="0"/>
                  </a:lnTo>
                  <a:lnTo>
                    <a:pt x="165269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BA1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6526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12930" y="684472"/>
            <a:ext cx="5530732" cy="8947989"/>
            <a:chOff x="0" y="0"/>
            <a:chExt cx="856855" cy="13862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56855" cy="1386278"/>
            </a:xfrm>
            <a:custGeom>
              <a:avLst/>
              <a:gdLst/>
              <a:ahLst/>
              <a:cxnLst/>
              <a:rect l="l" t="t" r="r" b="b"/>
              <a:pathLst>
                <a:path w="856855" h="1386278">
                  <a:moveTo>
                    <a:pt x="0" y="0"/>
                  </a:moveTo>
                  <a:lnTo>
                    <a:pt x="856855" y="0"/>
                  </a:lnTo>
                  <a:lnTo>
                    <a:pt x="856855" y="1386278"/>
                  </a:lnTo>
                  <a:lnTo>
                    <a:pt x="0" y="1386278"/>
                  </a:lnTo>
                  <a:close/>
                </a:path>
              </a:pathLst>
            </a:custGeom>
            <a:blipFill>
              <a:blip r:embed="rId2"/>
              <a:stretch>
                <a:fillRect l="-3692" r="-369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62708" y="2492872"/>
            <a:ext cx="9313632" cy="5966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4759"/>
              </a:lnSpc>
              <a:buFont typeface="Arial"/>
              <a:buChar char="•"/>
            </a:pPr>
            <a:r>
              <a:rPr lang="en-US" sz="27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Gold and silver have been used for thousands of years as stores of value</a:t>
            </a:r>
          </a:p>
          <a:p>
            <a:pPr marL="604519" lvl="1" indent="-302260" algn="l">
              <a:lnSpc>
                <a:spcPts val="4759"/>
              </a:lnSpc>
              <a:buFont typeface="Arial"/>
              <a:buChar char="•"/>
            </a:pPr>
            <a:r>
              <a:rPr lang="en-US" sz="27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Investors use precious metals to hedge against inflation, protect against currency devaluation, and diversify portfolios</a:t>
            </a:r>
          </a:p>
          <a:p>
            <a:pPr marL="604519" lvl="1" indent="-302260" algn="l">
              <a:lnSpc>
                <a:spcPts val="4759"/>
              </a:lnSpc>
              <a:buFont typeface="Arial"/>
              <a:buChar char="•"/>
            </a:pPr>
            <a:r>
              <a:rPr lang="en-US" sz="27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Physical metals offer safety in times of economic or geopolitical uncertainty</a:t>
            </a:r>
          </a:p>
          <a:p>
            <a:pPr marL="604519" lvl="1" indent="-302260" algn="l">
              <a:lnSpc>
                <a:spcPts val="4759"/>
              </a:lnSpc>
              <a:buFont typeface="Arial"/>
              <a:buChar char="•"/>
            </a:pPr>
            <a:r>
              <a:rPr lang="en-US" sz="27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These assets are tangible, globally recognized, and require no counterparty trust</a:t>
            </a:r>
          </a:p>
          <a:p>
            <a:pPr algn="l">
              <a:lnSpc>
                <a:spcPts val="4759"/>
              </a:lnSpc>
            </a:pPr>
            <a:endParaRPr lang="en-US" sz="2799">
              <a:solidFill>
                <a:srgbClr val="F1F1F1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3378432" y="684472"/>
            <a:ext cx="8634498" cy="1018253"/>
            <a:chOff x="0" y="0"/>
            <a:chExt cx="2274107" cy="2681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74107" cy="268182"/>
            </a:xfrm>
            <a:custGeom>
              <a:avLst/>
              <a:gdLst/>
              <a:ahLst/>
              <a:cxnLst/>
              <a:rect l="l" t="t" r="r" b="b"/>
              <a:pathLst>
                <a:path w="2274107" h="268182">
                  <a:moveTo>
                    <a:pt x="0" y="0"/>
                  </a:moveTo>
                  <a:lnTo>
                    <a:pt x="2274107" y="0"/>
                  </a:lnTo>
                  <a:lnTo>
                    <a:pt x="2274107" y="268182"/>
                  </a:lnTo>
                  <a:lnTo>
                    <a:pt x="0" y="268182"/>
                  </a:lnTo>
                  <a:close/>
                </a:path>
              </a:pathLst>
            </a:custGeom>
            <a:solidFill>
              <a:srgbClr val="CBA1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2274107" cy="334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r>
                <a:rPr lang="en-US" sz="3099" i="1">
                  <a:solidFill>
                    <a:srgbClr val="000000"/>
                  </a:solidFill>
                  <a:latin typeface="Hero"/>
                  <a:ea typeface="Hero"/>
                  <a:cs typeface="Hero"/>
                  <a:sym typeface="Hero"/>
                </a:rPr>
                <a:t>Introduction to Precious Metal Investing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-9525" y="-9525"/>
            <a:ext cx="1728162" cy="662462"/>
          </a:xfrm>
          <a:custGeom>
            <a:avLst/>
            <a:gdLst/>
            <a:ahLst/>
            <a:cxnLst/>
            <a:rect l="l" t="t" r="r" b="b"/>
            <a:pathLst>
              <a:path w="1728162" h="662462">
                <a:moveTo>
                  <a:pt x="0" y="0"/>
                </a:moveTo>
                <a:lnTo>
                  <a:pt x="1728162" y="0"/>
                </a:lnTo>
                <a:lnTo>
                  <a:pt x="1728162" y="662462"/>
                </a:lnTo>
                <a:lnTo>
                  <a:pt x="0" y="662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728642"/>
              </p:ext>
            </p:extLst>
          </p:nvPr>
        </p:nvGraphicFramePr>
        <p:xfrm>
          <a:off x="2844823" y="1864560"/>
          <a:ext cx="12598354" cy="7991170"/>
        </p:xfrm>
        <a:graphic>
          <a:graphicData uri="http://schemas.openxmlformats.org/drawingml/2006/table">
            <a:tbl>
              <a:tblPr/>
              <a:tblGrid>
                <a:gridCol w="3705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45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18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18463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ero Bold"/>
                          <a:ea typeface="Hero Bold"/>
                          <a:cs typeface="Hero Bold"/>
                          <a:sym typeface="Hero Bold"/>
                        </a:rPr>
                        <a:t>Feature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A14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ero Bold"/>
                          <a:ea typeface="Hero Bold"/>
                          <a:cs typeface="Hero Bold"/>
                          <a:sym typeface="Hero Bold"/>
                        </a:rPr>
                        <a:t>Gold Bars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A14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ero Bold"/>
                          <a:ea typeface="Hero Bold"/>
                          <a:cs typeface="Hero Bold"/>
                          <a:sym typeface="Hero Bold"/>
                        </a:rPr>
                        <a:t>Silver Bars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A1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7491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Hero"/>
                          <a:ea typeface="Hero"/>
                          <a:cs typeface="Hero"/>
                          <a:sym typeface="Hero"/>
                        </a:rPr>
                        <a:t>Price per gram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BB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dirty="0">
                          <a:solidFill>
                            <a:srgbClr val="000000"/>
                          </a:solidFill>
                          <a:latin typeface="Hero"/>
                          <a:ea typeface="Hero"/>
                          <a:cs typeface="Hero"/>
                          <a:sym typeface="Hero"/>
                        </a:rPr>
                        <a:t>Higher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dirty="0">
                          <a:solidFill>
                            <a:srgbClr val="000000"/>
                          </a:solidFill>
                          <a:latin typeface="Hero"/>
                          <a:ea typeface="Hero"/>
                          <a:cs typeface="Hero"/>
                          <a:sym typeface="Hero"/>
                        </a:rPr>
                        <a:t>Lower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9545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ero"/>
                          <a:ea typeface="Hero"/>
                          <a:cs typeface="Hero"/>
                          <a:sym typeface="Hero"/>
                        </a:rPr>
                        <a:t>Volatility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BB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dirty="0">
                          <a:solidFill>
                            <a:srgbClr val="000000"/>
                          </a:solidFill>
                          <a:latin typeface="Hero"/>
                          <a:ea typeface="Hero"/>
                          <a:cs typeface="Hero"/>
                          <a:sym typeface="Hero"/>
                        </a:rPr>
                        <a:t>Lower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dirty="0">
                          <a:solidFill>
                            <a:srgbClr val="000000"/>
                          </a:solidFill>
                          <a:latin typeface="Hero"/>
                          <a:ea typeface="Hero"/>
                          <a:cs typeface="Hero"/>
                          <a:sym typeface="Hero"/>
                        </a:rPr>
                        <a:t>Higher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9545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ero"/>
                          <a:ea typeface="Hero"/>
                          <a:cs typeface="Hero"/>
                          <a:sym typeface="Hero"/>
                        </a:rPr>
                        <a:t>Industrial demand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BB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ero"/>
                          <a:ea typeface="Hero"/>
                          <a:cs typeface="Hero"/>
                          <a:sym typeface="Hero"/>
                        </a:rPr>
                        <a:t>Low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dirty="0">
                          <a:solidFill>
                            <a:srgbClr val="000000"/>
                          </a:solidFill>
                          <a:latin typeface="Hero"/>
                          <a:ea typeface="Hero"/>
                          <a:cs typeface="Hero"/>
                          <a:sym typeface="Hero"/>
                        </a:rPr>
                        <a:t>High (used in tech and energy)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9545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ero"/>
                          <a:ea typeface="Hero"/>
                          <a:cs typeface="Hero"/>
                          <a:sym typeface="Hero"/>
                        </a:rPr>
                        <a:t>Storage space needed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BB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ero"/>
                          <a:ea typeface="Hero"/>
                          <a:cs typeface="Hero"/>
                          <a:sym typeface="Hero"/>
                        </a:rPr>
                        <a:t>Less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dirty="0">
                          <a:solidFill>
                            <a:srgbClr val="000000"/>
                          </a:solidFill>
                          <a:latin typeface="Hero"/>
                          <a:ea typeface="Hero"/>
                          <a:cs typeface="Hero"/>
                          <a:sym typeface="Hero"/>
                        </a:rPr>
                        <a:t>More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9545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ero"/>
                          <a:ea typeface="Hero"/>
                          <a:cs typeface="Hero"/>
                          <a:sym typeface="Hero"/>
                        </a:rPr>
                        <a:t>Liquidity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BB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ero"/>
                          <a:ea typeface="Hero"/>
                          <a:cs typeface="Hero"/>
                          <a:sym typeface="Hero"/>
                        </a:rPr>
                        <a:t>Very high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dirty="0">
                          <a:solidFill>
                            <a:srgbClr val="000000"/>
                          </a:solidFill>
                          <a:latin typeface="Hero"/>
                          <a:ea typeface="Hero"/>
                          <a:cs typeface="Hero"/>
                          <a:sym typeface="Hero"/>
                        </a:rPr>
                        <a:t>High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19545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ero"/>
                          <a:ea typeface="Hero"/>
                          <a:cs typeface="Hero"/>
                          <a:sym typeface="Hero"/>
                        </a:rPr>
                        <a:t>Entry cost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BB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ero"/>
                          <a:ea typeface="Hero"/>
                          <a:cs typeface="Hero"/>
                          <a:sym typeface="Hero"/>
                        </a:rPr>
                        <a:t>High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dirty="0">
                          <a:solidFill>
                            <a:srgbClr val="000000"/>
                          </a:solidFill>
                          <a:latin typeface="Hero"/>
                          <a:ea typeface="Hero"/>
                          <a:cs typeface="Hero"/>
                          <a:sym typeface="Hero"/>
                        </a:rPr>
                        <a:t>Low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37491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ero"/>
                          <a:ea typeface="Hero"/>
                          <a:cs typeface="Hero"/>
                          <a:sym typeface="Hero"/>
                        </a:rPr>
                        <a:t>Tax/VAT implications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BB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ero"/>
                          <a:ea typeface="Hero"/>
                          <a:cs typeface="Hero"/>
                          <a:sym typeface="Hero"/>
                        </a:rPr>
                        <a:t>Often exempt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dirty="0">
                          <a:solidFill>
                            <a:srgbClr val="000000"/>
                          </a:solidFill>
                          <a:latin typeface="Hero"/>
                          <a:ea typeface="Hero"/>
                          <a:cs typeface="Hero"/>
                          <a:sym typeface="Hero"/>
                        </a:rPr>
                        <a:t>Sometimes taxed depending on region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3099690" y="343853"/>
            <a:ext cx="13511910" cy="1238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080"/>
              </a:lnSpc>
              <a:spcBef>
                <a:spcPct val="0"/>
              </a:spcBef>
            </a:pPr>
            <a:r>
              <a:rPr lang="en-US" sz="7200" i="1" dirty="0">
                <a:solidFill>
                  <a:srgbClr val="F1F1F1"/>
                </a:solidFill>
                <a:latin typeface="Lora Italics"/>
                <a:ea typeface="Lora Italics"/>
                <a:cs typeface="Lora Italics"/>
                <a:sym typeface="Lora Italics"/>
              </a:rPr>
              <a:t>Gold vs Silver: Key Differences</a:t>
            </a:r>
          </a:p>
        </p:txBody>
      </p:sp>
      <p:sp>
        <p:nvSpPr>
          <p:cNvPr id="4" name="Freeform 4"/>
          <p:cNvSpPr/>
          <p:nvPr/>
        </p:nvSpPr>
        <p:spPr>
          <a:xfrm>
            <a:off x="-9525" y="-9525"/>
            <a:ext cx="1728162" cy="662462"/>
          </a:xfrm>
          <a:custGeom>
            <a:avLst/>
            <a:gdLst/>
            <a:ahLst/>
            <a:cxnLst/>
            <a:rect l="l" t="t" r="r" b="b"/>
            <a:pathLst>
              <a:path w="1728162" h="662462">
                <a:moveTo>
                  <a:pt x="0" y="0"/>
                </a:moveTo>
                <a:lnTo>
                  <a:pt x="1728162" y="0"/>
                </a:lnTo>
                <a:lnTo>
                  <a:pt x="1728162" y="662462"/>
                </a:lnTo>
                <a:lnTo>
                  <a:pt x="0" y="6624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919288" cy="10287000"/>
            <a:chOff x="0" y="0"/>
            <a:chExt cx="1558989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58989" cy="2709333"/>
            </a:xfrm>
            <a:custGeom>
              <a:avLst/>
              <a:gdLst/>
              <a:ahLst/>
              <a:cxnLst/>
              <a:rect l="l" t="t" r="r" b="b"/>
              <a:pathLst>
                <a:path w="1558989" h="2709333">
                  <a:moveTo>
                    <a:pt x="0" y="0"/>
                  </a:moveTo>
                  <a:lnTo>
                    <a:pt x="1558989" y="0"/>
                  </a:lnTo>
                  <a:lnTo>
                    <a:pt x="155898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E346B"/>
            </a:solidFill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558989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>
                <a:solidFill>
                  <a:schemeClr val="bg1"/>
                </a:solidFill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5400000">
            <a:off x="7903989" y="5513489"/>
            <a:ext cx="7315200" cy="1161288"/>
          </a:xfrm>
          <a:custGeom>
            <a:avLst/>
            <a:gdLst/>
            <a:ahLst/>
            <a:cxnLst/>
            <a:rect l="l" t="t" r="r" b="b"/>
            <a:pathLst>
              <a:path w="7315200" h="1161288">
                <a:moveTo>
                  <a:pt x="0" y="0"/>
                </a:moveTo>
                <a:lnTo>
                  <a:pt x="7315200" y="0"/>
                </a:lnTo>
                <a:lnTo>
                  <a:pt x="7315200" y="1161288"/>
                </a:lnTo>
                <a:lnTo>
                  <a:pt x="0" y="11612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38772" y="4633155"/>
            <a:ext cx="3099538" cy="1170355"/>
            <a:chOff x="0" y="0"/>
            <a:chExt cx="816339" cy="30824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6339" cy="308242"/>
            </a:xfrm>
            <a:custGeom>
              <a:avLst/>
              <a:gdLst/>
              <a:ahLst/>
              <a:cxnLst/>
              <a:rect l="l" t="t" r="r" b="b"/>
              <a:pathLst>
                <a:path w="816339" h="308242">
                  <a:moveTo>
                    <a:pt x="0" y="0"/>
                  </a:moveTo>
                  <a:lnTo>
                    <a:pt x="816339" y="0"/>
                  </a:lnTo>
                  <a:lnTo>
                    <a:pt x="816339" y="308242"/>
                  </a:lnTo>
                  <a:lnTo>
                    <a:pt x="0" y="308242"/>
                  </a:lnTo>
                  <a:close/>
                </a:path>
              </a:pathLst>
            </a:custGeom>
            <a:solidFill>
              <a:srgbClr val="CBA148"/>
            </a:solidFill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6339" cy="3558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38772" y="3357166"/>
            <a:ext cx="3653297" cy="1020691"/>
            <a:chOff x="0" y="0"/>
            <a:chExt cx="962185" cy="26882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62185" cy="268824"/>
            </a:xfrm>
            <a:custGeom>
              <a:avLst/>
              <a:gdLst/>
              <a:ahLst/>
              <a:cxnLst/>
              <a:rect l="l" t="t" r="r" b="b"/>
              <a:pathLst>
                <a:path w="962185" h="268824">
                  <a:moveTo>
                    <a:pt x="0" y="0"/>
                  </a:moveTo>
                  <a:lnTo>
                    <a:pt x="962185" y="0"/>
                  </a:lnTo>
                  <a:lnTo>
                    <a:pt x="962185" y="268824"/>
                  </a:lnTo>
                  <a:lnTo>
                    <a:pt x="0" y="268824"/>
                  </a:lnTo>
                  <a:close/>
                </a:path>
              </a:pathLst>
            </a:custGeom>
            <a:solidFill>
              <a:srgbClr val="CBA148"/>
            </a:solidFill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962185" cy="3164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38772" y="3223816"/>
            <a:ext cx="5241743" cy="3706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800"/>
              </a:lnSpc>
              <a:spcBef>
                <a:spcPct val="0"/>
              </a:spcBef>
            </a:pPr>
            <a:r>
              <a:rPr lang="en-US" sz="7000" i="1">
                <a:solidFill>
                  <a:schemeClr val="bg1"/>
                </a:solidFill>
                <a:latin typeface="Lora Italics"/>
                <a:ea typeface="Lora Italics"/>
                <a:cs typeface="Lora Italics"/>
                <a:sym typeface="Lora Italics"/>
              </a:rPr>
              <a:t>Pros and Cons of Gold and Silver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602510" y="3781359"/>
            <a:ext cx="4715112" cy="1553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 dirty="0">
                <a:solidFill>
                  <a:schemeClr val="bg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Global reserve asset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 dirty="0">
                <a:solidFill>
                  <a:schemeClr val="bg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Compact and efficient storage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 dirty="0">
                <a:solidFill>
                  <a:schemeClr val="bg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Stable long-term store of value</a:t>
            </a:r>
          </a:p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endParaRPr lang="en-US" sz="2199" dirty="0">
              <a:solidFill>
                <a:schemeClr val="bg1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602510" y="2969613"/>
            <a:ext cx="4715112" cy="464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>
                <a:solidFill>
                  <a:schemeClr val="bg1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Pros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602510" y="7051638"/>
            <a:ext cx="4715112" cy="1553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chemeClr val="bg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High entry price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chemeClr val="bg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Slower upside in bull markets</a:t>
            </a:r>
          </a:p>
          <a:p>
            <a:pPr algn="l">
              <a:lnSpc>
                <a:spcPts val="3079"/>
              </a:lnSpc>
            </a:pPr>
            <a:endParaRPr lang="en-US" sz="2199">
              <a:solidFill>
                <a:schemeClr val="bg1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endParaRPr lang="en-US" sz="2199">
              <a:solidFill>
                <a:schemeClr val="bg1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602510" y="6027458"/>
            <a:ext cx="4715112" cy="464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>
                <a:solidFill>
                  <a:schemeClr val="bg1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Cons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392549" y="3781359"/>
            <a:ext cx="5657998" cy="2334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chemeClr val="bg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Affordable to start investing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chemeClr val="bg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Strong upside potential due to industrial use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chemeClr val="bg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Often outperforms gold during economic expansion</a:t>
            </a:r>
          </a:p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endParaRPr lang="en-US" sz="2199">
              <a:solidFill>
                <a:schemeClr val="bg1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2531361" y="2969613"/>
            <a:ext cx="4715112" cy="464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>
                <a:solidFill>
                  <a:schemeClr val="bg1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Pros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531361" y="7051638"/>
            <a:ext cx="4715112" cy="1553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chemeClr val="bg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Bulky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chemeClr val="bg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More price volatility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chemeClr val="bg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Lower liquidity than gold</a:t>
            </a:r>
          </a:p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endParaRPr lang="en-US" sz="2199">
              <a:solidFill>
                <a:schemeClr val="bg1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531361" y="6027458"/>
            <a:ext cx="4715112" cy="464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>
                <a:solidFill>
                  <a:schemeClr val="bg1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Cons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5822664" y="-428391"/>
            <a:ext cx="12773919" cy="2493449"/>
            <a:chOff x="0" y="0"/>
            <a:chExt cx="3364324" cy="65671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364324" cy="656711"/>
            </a:xfrm>
            <a:custGeom>
              <a:avLst/>
              <a:gdLst/>
              <a:ahLst/>
              <a:cxnLst/>
              <a:rect l="l" t="t" r="r" b="b"/>
              <a:pathLst>
                <a:path w="3364324" h="656711">
                  <a:moveTo>
                    <a:pt x="0" y="0"/>
                  </a:moveTo>
                  <a:lnTo>
                    <a:pt x="3364324" y="0"/>
                  </a:lnTo>
                  <a:lnTo>
                    <a:pt x="3364324" y="656711"/>
                  </a:lnTo>
                  <a:lnTo>
                    <a:pt x="0" y="656711"/>
                  </a:lnTo>
                  <a:close/>
                </a:path>
              </a:pathLst>
            </a:custGeom>
            <a:solidFill>
              <a:srgbClr val="1E346B"/>
            </a:solidFill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3364324" cy="704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7298173" y="551217"/>
            <a:ext cx="2165077" cy="1219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en-US" sz="7099">
                <a:solidFill>
                  <a:schemeClr val="bg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Gold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658801" y="551217"/>
            <a:ext cx="2475252" cy="1219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en-US" sz="7099" dirty="0">
                <a:solidFill>
                  <a:schemeClr val="bg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Silver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093153" y="551217"/>
            <a:ext cx="936873" cy="1219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en-US" sz="7099">
                <a:solidFill>
                  <a:schemeClr val="bg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Vs</a:t>
            </a:r>
          </a:p>
        </p:txBody>
      </p:sp>
      <p:sp>
        <p:nvSpPr>
          <p:cNvPr id="27" name="Freeform 27"/>
          <p:cNvSpPr/>
          <p:nvPr/>
        </p:nvSpPr>
        <p:spPr>
          <a:xfrm>
            <a:off x="-9525" y="-9525"/>
            <a:ext cx="1728162" cy="662462"/>
          </a:xfrm>
          <a:custGeom>
            <a:avLst/>
            <a:gdLst/>
            <a:ahLst/>
            <a:cxnLst/>
            <a:rect l="l" t="t" r="r" b="b"/>
            <a:pathLst>
              <a:path w="1728162" h="662462">
                <a:moveTo>
                  <a:pt x="0" y="0"/>
                </a:moveTo>
                <a:lnTo>
                  <a:pt x="1728162" y="0"/>
                </a:lnTo>
                <a:lnTo>
                  <a:pt x="1728162" y="662462"/>
                </a:lnTo>
                <a:lnTo>
                  <a:pt x="0" y="662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7762" y="2356214"/>
            <a:ext cx="1923780" cy="1923780"/>
          </a:xfrm>
          <a:custGeom>
            <a:avLst/>
            <a:gdLst/>
            <a:ahLst/>
            <a:cxnLst/>
            <a:rect l="l" t="t" r="r" b="b"/>
            <a:pathLst>
              <a:path w="1923780" h="1923780">
                <a:moveTo>
                  <a:pt x="0" y="0"/>
                </a:moveTo>
                <a:lnTo>
                  <a:pt x="1923780" y="0"/>
                </a:lnTo>
                <a:lnTo>
                  <a:pt x="1923780" y="1923780"/>
                </a:lnTo>
                <a:lnTo>
                  <a:pt x="0" y="192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338030" y="2379905"/>
            <a:ext cx="1876399" cy="1876399"/>
          </a:xfrm>
          <a:custGeom>
            <a:avLst/>
            <a:gdLst/>
            <a:ahLst/>
            <a:cxnLst/>
            <a:rect l="l" t="t" r="r" b="b"/>
            <a:pathLst>
              <a:path w="1876399" h="1876399">
                <a:moveTo>
                  <a:pt x="0" y="0"/>
                </a:moveTo>
                <a:lnTo>
                  <a:pt x="1876399" y="0"/>
                </a:lnTo>
                <a:lnTo>
                  <a:pt x="1876399" y="1876398"/>
                </a:lnTo>
                <a:lnTo>
                  <a:pt x="0" y="18763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72928" y="4619080"/>
            <a:ext cx="3696334" cy="3696334"/>
          </a:xfrm>
          <a:custGeom>
            <a:avLst/>
            <a:gdLst/>
            <a:ahLst/>
            <a:cxnLst/>
            <a:rect l="l" t="t" r="r" b="b"/>
            <a:pathLst>
              <a:path w="3696334" h="3696334">
                <a:moveTo>
                  <a:pt x="0" y="0"/>
                </a:moveTo>
                <a:lnTo>
                  <a:pt x="3696335" y="0"/>
                </a:lnTo>
                <a:lnTo>
                  <a:pt x="3696335" y="3696334"/>
                </a:lnTo>
                <a:lnTo>
                  <a:pt x="0" y="36963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7033263" y="1130827"/>
            <a:ext cx="11254737" cy="1129346"/>
            <a:chOff x="0" y="0"/>
            <a:chExt cx="2964211" cy="297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64211" cy="297441"/>
            </a:xfrm>
            <a:custGeom>
              <a:avLst/>
              <a:gdLst/>
              <a:ahLst/>
              <a:cxnLst/>
              <a:rect l="l" t="t" r="r" b="b"/>
              <a:pathLst>
                <a:path w="2964211" h="297441">
                  <a:moveTo>
                    <a:pt x="0" y="0"/>
                  </a:moveTo>
                  <a:lnTo>
                    <a:pt x="2964211" y="0"/>
                  </a:lnTo>
                  <a:lnTo>
                    <a:pt x="2964211" y="297441"/>
                  </a:lnTo>
                  <a:lnTo>
                    <a:pt x="0" y="297441"/>
                  </a:lnTo>
                  <a:close/>
                </a:path>
              </a:pathLst>
            </a:custGeom>
            <a:solidFill>
              <a:srgbClr val="CBA1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2964211" cy="3641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033263" y="895350"/>
            <a:ext cx="11094091" cy="1238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080"/>
              </a:lnSpc>
              <a:spcBef>
                <a:spcPct val="0"/>
              </a:spcBef>
            </a:pPr>
            <a:r>
              <a:rPr lang="en-US" sz="7200" i="1">
                <a:solidFill>
                  <a:srgbClr val="F1F1F1"/>
                </a:solidFill>
                <a:latin typeface="Lora Italics"/>
                <a:ea typeface="Lora Italics"/>
                <a:cs typeface="Lora Italics"/>
                <a:sym typeface="Lora Italics"/>
              </a:rPr>
              <a:t>Types and Weights of Bars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495066" y="3371920"/>
            <a:ext cx="11335060" cy="6339586"/>
            <a:chOff x="0" y="0"/>
            <a:chExt cx="2985366" cy="166968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985366" cy="1669685"/>
            </a:xfrm>
            <a:custGeom>
              <a:avLst/>
              <a:gdLst/>
              <a:ahLst/>
              <a:cxnLst/>
              <a:rect l="l" t="t" r="r" b="b"/>
              <a:pathLst>
                <a:path w="2985366" h="1669685">
                  <a:moveTo>
                    <a:pt x="0" y="0"/>
                  </a:moveTo>
                  <a:lnTo>
                    <a:pt x="2985366" y="0"/>
                  </a:lnTo>
                  <a:lnTo>
                    <a:pt x="2985366" y="1669685"/>
                  </a:lnTo>
                  <a:lnTo>
                    <a:pt x="0" y="1669685"/>
                  </a:lnTo>
                  <a:close/>
                </a:path>
              </a:pathLst>
            </a:custGeom>
            <a:solidFill>
              <a:srgbClr val="FFF4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2985366" cy="17363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52940" y="3371920"/>
            <a:ext cx="11335060" cy="6339586"/>
            <a:chOff x="0" y="0"/>
            <a:chExt cx="2985366" cy="166968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85366" cy="1669685"/>
            </a:xfrm>
            <a:custGeom>
              <a:avLst/>
              <a:gdLst/>
              <a:ahLst/>
              <a:cxnLst/>
              <a:rect l="l" t="t" r="r" b="b"/>
              <a:pathLst>
                <a:path w="2985366" h="1669685">
                  <a:moveTo>
                    <a:pt x="0" y="0"/>
                  </a:moveTo>
                  <a:lnTo>
                    <a:pt x="2985366" y="0"/>
                  </a:lnTo>
                  <a:lnTo>
                    <a:pt x="2985366" y="1669685"/>
                  </a:lnTo>
                  <a:lnTo>
                    <a:pt x="0" y="1669685"/>
                  </a:lnTo>
                  <a:close/>
                </a:path>
              </a:pathLst>
            </a:custGeom>
            <a:solidFill>
              <a:srgbClr val="CBA1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2985366" cy="17363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602650" y="3371920"/>
            <a:ext cx="9901325" cy="6339586"/>
            <a:chOff x="0" y="0"/>
            <a:chExt cx="2607756" cy="166968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607757" cy="1669685"/>
            </a:xfrm>
            <a:custGeom>
              <a:avLst/>
              <a:gdLst/>
              <a:ahLst/>
              <a:cxnLst/>
              <a:rect l="l" t="t" r="r" b="b"/>
              <a:pathLst>
                <a:path w="2607757" h="1669685">
                  <a:moveTo>
                    <a:pt x="0" y="0"/>
                  </a:moveTo>
                  <a:lnTo>
                    <a:pt x="2607757" y="0"/>
                  </a:lnTo>
                  <a:lnTo>
                    <a:pt x="2607757" y="1669685"/>
                  </a:lnTo>
                  <a:lnTo>
                    <a:pt x="0" y="1669685"/>
                  </a:lnTo>
                  <a:close/>
                </a:path>
              </a:pathLst>
            </a:custGeom>
            <a:solidFill>
              <a:srgbClr val="9373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2607756" cy="17363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9602650" y="3182357"/>
            <a:ext cx="7705018" cy="6331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endParaRPr dirty="0"/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 dirty="0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1g, 5g, 10g, 20g, 50g, 100g, 250g, 500g, 1kg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 dirty="0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1 ounce, 10 ounces (especially common in silver)</a:t>
            </a:r>
          </a:p>
          <a:p>
            <a:pPr algn="l">
              <a:lnSpc>
                <a:spcPts val="3079"/>
              </a:lnSpc>
            </a:pPr>
            <a:endParaRPr lang="en-US" sz="2199" dirty="0">
              <a:solidFill>
                <a:srgbClr val="F1F1F1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l">
              <a:lnSpc>
                <a:spcPts val="3079"/>
              </a:lnSpc>
              <a:spcBef>
                <a:spcPct val="0"/>
              </a:spcBef>
            </a:pPr>
            <a:endParaRPr lang="en-US" sz="2199" dirty="0">
              <a:solidFill>
                <a:srgbClr val="F1F1F1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 dirty="0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Cast bars: Cheaper, rough finish, good for large investments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 dirty="0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Minted bars: Smooth, polished, premium look</a:t>
            </a:r>
          </a:p>
          <a:p>
            <a:pPr algn="l">
              <a:lnSpc>
                <a:spcPts val="3079"/>
              </a:lnSpc>
            </a:pPr>
            <a:endParaRPr lang="en-US" sz="2199" dirty="0">
              <a:solidFill>
                <a:srgbClr val="F1F1F1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l">
              <a:lnSpc>
                <a:spcPts val="3079"/>
              </a:lnSpc>
              <a:spcBef>
                <a:spcPct val="0"/>
              </a:spcBef>
            </a:pPr>
            <a:endParaRPr lang="en-US" sz="2199" dirty="0">
              <a:solidFill>
                <a:srgbClr val="F1F1F1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 dirty="0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Gold: 999.9 (24K)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 dirty="0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Silver: 999 (fine silver)</a:t>
            </a:r>
          </a:p>
          <a:p>
            <a:pPr algn="l">
              <a:lnSpc>
                <a:spcPts val="3079"/>
              </a:lnSpc>
              <a:spcBef>
                <a:spcPct val="0"/>
              </a:spcBef>
            </a:pPr>
            <a:endParaRPr lang="en-US" sz="2199" dirty="0">
              <a:solidFill>
                <a:srgbClr val="F1F1F1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 dirty="0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Serial number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 dirty="0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Refiner logo (e.g. PAMP, </a:t>
            </a:r>
            <a:r>
              <a:rPr lang="en-US" sz="2199" dirty="0" err="1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Valcambi</a:t>
            </a:r>
            <a:r>
              <a:rPr lang="en-US" sz="2199" dirty="0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, Emirates Gold)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 dirty="0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Certificate of authenticity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084922" y="3451061"/>
            <a:ext cx="2167985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Standard Weights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485329" y="5392257"/>
            <a:ext cx="1367172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Bar Types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769218" y="6855134"/>
            <a:ext cx="799393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Purity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952940" y="8320079"/>
            <a:ext cx="2368675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Important Features</a:t>
            </a:r>
          </a:p>
        </p:txBody>
      </p:sp>
      <p:sp>
        <p:nvSpPr>
          <p:cNvPr id="23" name="Freeform 23"/>
          <p:cNvSpPr/>
          <p:nvPr/>
        </p:nvSpPr>
        <p:spPr>
          <a:xfrm>
            <a:off x="-9525" y="-9525"/>
            <a:ext cx="1728162" cy="662462"/>
          </a:xfrm>
          <a:custGeom>
            <a:avLst/>
            <a:gdLst/>
            <a:ahLst/>
            <a:cxnLst/>
            <a:rect l="l" t="t" r="r" b="b"/>
            <a:pathLst>
              <a:path w="1728162" h="662462">
                <a:moveTo>
                  <a:pt x="0" y="0"/>
                </a:moveTo>
                <a:lnTo>
                  <a:pt x="1728162" y="0"/>
                </a:lnTo>
                <a:lnTo>
                  <a:pt x="1728162" y="662462"/>
                </a:lnTo>
                <a:lnTo>
                  <a:pt x="0" y="6624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76935" y="7665"/>
            <a:ext cx="6011065" cy="10279335"/>
            <a:chOff x="0" y="0"/>
            <a:chExt cx="1583161" cy="27073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83161" cy="2707315"/>
            </a:xfrm>
            <a:custGeom>
              <a:avLst/>
              <a:gdLst/>
              <a:ahLst/>
              <a:cxnLst/>
              <a:rect l="l" t="t" r="r" b="b"/>
              <a:pathLst>
                <a:path w="1583161" h="2707315">
                  <a:moveTo>
                    <a:pt x="0" y="0"/>
                  </a:moveTo>
                  <a:lnTo>
                    <a:pt x="1583161" y="0"/>
                  </a:lnTo>
                  <a:lnTo>
                    <a:pt x="1583161" y="2707315"/>
                  </a:lnTo>
                  <a:lnTo>
                    <a:pt x="0" y="2707315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583161" cy="27549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235783" y="7665"/>
            <a:ext cx="6052217" cy="11809205"/>
            <a:chOff x="0" y="0"/>
            <a:chExt cx="653427" cy="12749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53427" cy="1274980"/>
            </a:xfrm>
            <a:custGeom>
              <a:avLst/>
              <a:gdLst/>
              <a:ahLst/>
              <a:cxnLst/>
              <a:rect l="l" t="t" r="r" b="b"/>
              <a:pathLst>
                <a:path w="653427" h="1274980">
                  <a:moveTo>
                    <a:pt x="0" y="0"/>
                  </a:moveTo>
                  <a:lnTo>
                    <a:pt x="653427" y="0"/>
                  </a:lnTo>
                  <a:lnTo>
                    <a:pt x="653427" y="1274980"/>
                  </a:lnTo>
                  <a:lnTo>
                    <a:pt x="0" y="1274980"/>
                  </a:lnTo>
                  <a:close/>
                </a:path>
              </a:pathLst>
            </a:custGeom>
            <a:blipFill>
              <a:blip r:embed="rId2"/>
              <a:stretch>
                <a:fillRect l="-14268" r="-1426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76255" y="4097057"/>
            <a:ext cx="4931326" cy="272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Almerriyah Jewellery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Khalaf Gold 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MSS Jewellery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Bullion Mart Gold &amp; Jewellery Trading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Rizan Bullion</a:t>
            </a:r>
          </a:p>
          <a:p>
            <a:pPr algn="l">
              <a:lnSpc>
                <a:spcPts val="3079"/>
              </a:lnSpc>
            </a:pPr>
            <a:endParaRPr lang="en-US" sz="2199">
              <a:solidFill>
                <a:srgbClr val="F1F1F1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76255" y="2902486"/>
            <a:ext cx="4931326" cy="1976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>
                <a:solidFill>
                  <a:srgbClr val="F1F1F1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Local Trusted Sellers (Bahrain)</a:t>
            </a:r>
          </a:p>
          <a:p>
            <a:pPr algn="l">
              <a:lnSpc>
                <a:spcPts val="3919"/>
              </a:lnSpc>
            </a:pPr>
            <a:endParaRPr lang="en-US" sz="2799" b="1">
              <a:solidFill>
                <a:srgbClr val="F1F1F1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endParaRPr lang="en-US" sz="2799" b="1">
              <a:solidFill>
                <a:srgbClr val="F1F1F1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591262" y="4097057"/>
            <a:ext cx="4931326" cy="2334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LBMA certification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Hallmark and serial number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Invoicing and transparency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Buyback policy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Reputation and reviews</a:t>
            </a:r>
          </a:p>
          <a:p>
            <a:pPr algn="l">
              <a:lnSpc>
                <a:spcPts val="3079"/>
              </a:lnSpc>
            </a:pPr>
            <a:endParaRPr lang="en-US" sz="2199">
              <a:solidFill>
                <a:srgbClr val="F1F1F1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591262" y="2938046"/>
            <a:ext cx="4931326" cy="986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>
                <a:solidFill>
                  <a:srgbClr val="F1F1F1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What to Check Before Buying</a:t>
            </a:r>
          </a:p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endParaRPr lang="en-US" sz="2799" b="1">
              <a:solidFill>
                <a:srgbClr val="F1F1F1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76255" y="7837076"/>
            <a:ext cx="6089157" cy="382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 dirty="0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Not recommended, except for rate fixing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6255" y="7298596"/>
            <a:ext cx="4931326" cy="490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F1F1F1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Online Platforms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876560" y="1028700"/>
            <a:ext cx="8445722" cy="1212823"/>
            <a:chOff x="0" y="0"/>
            <a:chExt cx="2224388" cy="31942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24387" cy="319427"/>
            </a:xfrm>
            <a:custGeom>
              <a:avLst/>
              <a:gdLst/>
              <a:ahLst/>
              <a:cxnLst/>
              <a:rect l="l" t="t" r="r" b="b"/>
              <a:pathLst>
                <a:path w="2224387" h="319427">
                  <a:moveTo>
                    <a:pt x="0" y="0"/>
                  </a:moveTo>
                  <a:lnTo>
                    <a:pt x="2224387" y="0"/>
                  </a:lnTo>
                  <a:lnTo>
                    <a:pt x="2224387" y="319427"/>
                  </a:lnTo>
                  <a:lnTo>
                    <a:pt x="0" y="319427"/>
                  </a:lnTo>
                  <a:close/>
                </a:path>
              </a:pathLst>
            </a:custGeom>
            <a:solidFill>
              <a:srgbClr val="CBA1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2224388" cy="3861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i="1">
                  <a:solidFill>
                    <a:srgbClr val="FFFFFF"/>
                  </a:solidFill>
                  <a:latin typeface="Hero"/>
                  <a:ea typeface="Hero"/>
                  <a:cs typeface="Hero"/>
                  <a:sym typeface="Hero"/>
                </a:rPr>
                <a:t>How and Where to Buy Gold and Silver Bars in Bahrain?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-9525" y="-9525"/>
            <a:ext cx="1728162" cy="662462"/>
          </a:xfrm>
          <a:custGeom>
            <a:avLst/>
            <a:gdLst/>
            <a:ahLst/>
            <a:cxnLst/>
            <a:rect l="l" t="t" r="r" b="b"/>
            <a:pathLst>
              <a:path w="1728162" h="662462">
                <a:moveTo>
                  <a:pt x="0" y="0"/>
                </a:moveTo>
                <a:lnTo>
                  <a:pt x="1728162" y="0"/>
                </a:lnTo>
                <a:lnTo>
                  <a:pt x="1728162" y="662462"/>
                </a:lnTo>
                <a:lnTo>
                  <a:pt x="0" y="662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3D09E91-0D97-C7CA-088E-8C7BB2240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6564" y="6210300"/>
            <a:ext cx="3733800" cy="3733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839617" cy="10287000"/>
            <a:chOff x="0" y="0"/>
            <a:chExt cx="654758" cy="11534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4758" cy="1153414"/>
            </a:xfrm>
            <a:custGeom>
              <a:avLst/>
              <a:gdLst/>
              <a:ahLst/>
              <a:cxnLst/>
              <a:rect l="l" t="t" r="r" b="b"/>
              <a:pathLst>
                <a:path w="654758" h="1153414">
                  <a:moveTo>
                    <a:pt x="0" y="0"/>
                  </a:moveTo>
                  <a:lnTo>
                    <a:pt x="654758" y="0"/>
                  </a:lnTo>
                  <a:lnTo>
                    <a:pt x="654758" y="1153414"/>
                  </a:lnTo>
                  <a:lnTo>
                    <a:pt x="0" y="1153414"/>
                  </a:lnTo>
                  <a:close/>
                </a:path>
              </a:pathLst>
            </a:custGeom>
            <a:blipFill>
              <a:blip r:embed="rId2"/>
              <a:stretch>
                <a:fillRect l="-8682" r="-868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623472" y="2823384"/>
            <a:ext cx="3753111" cy="704366"/>
            <a:chOff x="0" y="0"/>
            <a:chExt cx="988474" cy="1855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88474" cy="185512"/>
            </a:xfrm>
            <a:custGeom>
              <a:avLst/>
              <a:gdLst/>
              <a:ahLst/>
              <a:cxnLst/>
              <a:rect l="l" t="t" r="r" b="b"/>
              <a:pathLst>
                <a:path w="988474" h="185512">
                  <a:moveTo>
                    <a:pt x="0" y="0"/>
                  </a:moveTo>
                  <a:lnTo>
                    <a:pt x="988474" y="0"/>
                  </a:lnTo>
                  <a:lnTo>
                    <a:pt x="988474" y="185512"/>
                  </a:lnTo>
                  <a:lnTo>
                    <a:pt x="0" y="185512"/>
                  </a:lnTo>
                  <a:close/>
                </a:path>
              </a:pathLst>
            </a:custGeom>
            <a:solidFill>
              <a:srgbClr val="CBA1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988474" cy="2331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23472" y="6625469"/>
            <a:ext cx="3463654" cy="641440"/>
            <a:chOff x="0" y="0"/>
            <a:chExt cx="912238" cy="1689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12238" cy="168939"/>
            </a:xfrm>
            <a:custGeom>
              <a:avLst/>
              <a:gdLst/>
              <a:ahLst/>
              <a:cxnLst/>
              <a:rect l="l" t="t" r="r" b="b"/>
              <a:pathLst>
                <a:path w="912238" h="168939">
                  <a:moveTo>
                    <a:pt x="0" y="0"/>
                  </a:moveTo>
                  <a:lnTo>
                    <a:pt x="912238" y="0"/>
                  </a:lnTo>
                  <a:lnTo>
                    <a:pt x="912238" y="168939"/>
                  </a:lnTo>
                  <a:lnTo>
                    <a:pt x="0" y="168939"/>
                  </a:lnTo>
                  <a:close/>
                </a:path>
              </a:pathLst>
            </a:custGeom>
            <a:solidFill>
              <a:srgbClr val="CBA1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912238" cy="2165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698982" y="2879500"/>
            <a:ext cx="9678843" cy="6010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F1F1F1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Investment Methods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endParaRPr lang="en-US" sz="2999" b="1">
              <a:solidFill>
                <a:srgbClr val="F1F1F1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Direct purchase: Take physical possession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Bank or private vault storage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Gold/silver savings plans: Monthly contribution plans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Pooled accounts: Fractional ownership of large bars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Dollar-cost averaging: Reduces risk over time</a:t>
            </a:r>
          </a:p>
          <a:p>
            <a:pPr algn="l">
              <a:lnSpc>
                <a:spcPts val="3079"/>
              </a:lnSpc>
              <a:spcBef>
                <a:spcPct val="0"/>
              </a:spcBef>
            </a:pPr>
            <a:endParaRPr lang="en-US" sz="2199">
              <a:solidFill>
                <a:srgbClr val="F1F1F1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l">
              <a:lnSpc>
                <a:spcPts val="3079"/>
              </a:lnSpc>
              <a:spcBef>
                <a:spcPct val="0"/>
              </a:spcBef>
            </a:pPr>
            <a:endParaRPr lang="en-US" sz="2199">
              <a:solidFill>
                <a:srgbClr val="F1F1F1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F1F1F1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Things to Consider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endParaRPr lang="en-US" sz="3000" b="1">
              <a:solidFill>
                <a:srgbClr val="F1F1F1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Insurance and storage cost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Liquidity (ease of resale)</a:t>
            </a:r>
          </a:p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1F1F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Long-term vs short-term goals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623472" y="1311311"/>
            <a:ext cx="9522672" cy="750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20"/>
              </a:lnSpc>
              <a:spcBef>
                <a:spcPct val="0"/>
              </a:spcBef>
            </a:pPr>
            <a:r>
              <a:rPr lang="en-US" sz="4300" i="1">
                <a:solidFill>
                  <a:srgbClr val="F1F1F1"/>
                </a:solidFill>
                <a:latin typeface="Lora Italics"/>
                <a:ea typeface="Lora Italics"/>
                <a:cs typeface="Lora Italics"/>
                <a:sym typeface="Lora Italics"/>
              </a:rPr>
              <a:t>How to Invest in Gold and Silver Bars</a:t>
            </a:r>
          </a:p>
        </p:txBody>
      </p:sp>
      <p:sp>
        <p:nvSpPr>
          <p:cNvPr id="12" name="Freeform 12"/>
          <p:cNvSpPr/>
          <p:nvPr/>
        </p:nvSpPr>
        <p:spPr>
          <a:xfrm>
            <a:off x="-9525" y="-9525"/>
            <a:ext cx="1728162" cy="662462"/>
          </a:xfrm>
          <a:custGeom>
            <a:avLst/>
            <a:gdLst/>
            <a:ahLst/>
            <a:cxnLst/>
            <a:rect l="l" t="t" r="r" b="b"/>
            <a:pathLst>
              <a:path w="1728162" h="662462">
                <a:moveTo>
                  <a:pt x="0" y="0"/>
                </a:moveTo>
                <a:lnTo>
                  <a:pt x="1728162" y="0"/>
                </a:lnTo>
                <a:lnTo>
                  <a:pt x="1728162" y="662462"/>
                </a:lnTo>
                <a:lnTo>
                  <a:pt x="0" y="662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B9E82-E1EF-5B25-212B-6C4D3E5B1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>
            <a:extLst>
              <a:ext uri="{FF2B5EF4-FFF2-40B4-BE49-F238E27FC236}">
                <a16:creationId xmlns:a16="http://schemas.microsoft.com/office/drawing/2014/main" id="{3DF730CE-C10B-42F9-2EAD-F4D22C853A7D}"/>
              </a:ext>
            </a:extLst>
          </p:cNvPr>
          <p:cNvSpPr txBox="1"/>
          <p:nvPr/>
        </p:nvSpPr>
        <p:spPr>
          <a:xfrm>
            <a:off x="2362200" y="344781"/>
            <a:ext cx="14173192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CC9900"/>
                </a:solidFill>
              </a:rPr>
              <a:t>Investing in Gold and Silver Exchange Traded Funds, ETFs</a:t>
            </a:r>
            <a:endParaRPr lang="en-US" sz="4400" dirty="0">
              <a:solidFill>
                <a:srgbClr val="CC9900"/>
              </a:solidFill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BDF9FA60-0D53-01AA-6F2E-336EE427F949}"/>
              </a:ext>
            </a:extLst>
          </p:cNvPr>
          <p:cNvSpPr/>
          <p:nvPr/>
        </p:nvSpPr>
        <p:spPr>
          <a:xfrm>
            <a:off x="-9525" y="-9525"/>
            <a:ext cx="1728162" cy="662462"/>
          </a:xfrm>
          <a:custGeom>
            <a:avLst/>
            <a:gdLst/>
            <a:ahLst/>
            <a:cxnLst/>
            <a:rect l="l" t="t" r="r" b="b"/>
            <a:pathLst>
              <a:path w="1728162" h="662462">
                <a:moveTo>
                  <a:pt x="0" y="0"/>
                </a:moveTo>
                <a:lnTo>
                  <a:pt x="1728162" y="0"/>
                </a:lnTo>
                <a:lnTo>
                  <a:pt x="1728162" y="662462"/>
                </a:lnTo>
                <a:lnTo>
                  <a:pt x="0" y="6624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380ADE-7541-D193-FF5D-EE0ECF816AC4}"/>
              </a:ext>
            </a:extLst>
          </p:cNvPr>
          <p:cNvSpPr txBox="1"/>
          <p:nvPr/>
        </p:nvSpPr>
        <p:spPr>
          <a:xfrm>
            <a:off x="7924800" y="1626832"/>
            <a:ext cx="915216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CC9900"/>
                </a:solidFill>
              </a:rPr>
              <a:t>What are gold and silver ETFs?</a:t>
            </a:r>
            <a:br>
              <a:rPr lang="en-US" sz="2800" dirty="0">
                <a:solidFill>
                  <a:srgbClr val="CC9900"/>
                </a:solidFill>
              </a:rPr>
            </a:br>
            <a:endParaRPr lang="ar-BH" sz="2800" dirty="0">
              <a:solidFill>
                <a:srgbClr val="CC9900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Investment funds that are traded on stock exchanges, they track the price of gold and silver and give investors exposure without the need to physically own the metals.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F9B0A7-CF60-D973-11F4-620017377952}"/>
              </a:ext>
            </a:extLst>
          </p:cNvPr>
          <p:cNvSpPr txBox="1"/>
          <p:nvPr/>
        </p:nvSpPr>
        <p:spPr>
          <a:xfrm>
            <a:off x="7895823" y="3456145"/>
            <a:ext cx="9685564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ar-BH" sz="2800" b="1" dirty="0">
              <a:solidFill>
                <a:schemeClr val="bg1"/>
              </a:solidFill>
            </a:endParaRPr>
          </a:p>
          <a:p>
            <a:pPr algn="l"/>
            <a:endParaRPr lang="en-US" sz="2800" dirty="0">
              <a:solidFill>
                <a:schemeClr val="bg1"/>
              </a:solidFill>
            </a:endParaRPr>
          </a:p>
          <a:p>
            <a:pPr algn="l"/>
            <a:endParaRPr lang="ar-BH" sz="2800" dirty="0">
              <a:solidFill>
                <a:schemeClr val="bg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Liquidity, easy buying and selling in financial markets.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Cost efficiency, no storage or insurance costs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Portfolio diversification, gold and silver are assets not closely tied to traditional markets.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Transparency, prices usually reflect spot gold and silver prices accurately.</a:t>
            </a:r>
            <a:endParaRPr lang="ar-BH" sz="2400" dirty="0">
              <a:solidFill>
                <a:schemeClr val="bg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Market volatility, prices fluctuate with movements in gold and silver markets.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Management fees, small fees may affect long term returns.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Tracking error, possible slight differences between fund performance and actual gold or silver prices.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ar-BH" sz="28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8C61FC-0CBB-A68D-DA09-2F6C7BB3F382}"/>
              </a:ext>
            </a:extLst>
          </p:cNvPr>
          <p:cNvSpPr txBox="1"/>
          <p:nvPr/>
        </p:nvSpPr>
        <p:spPr>
          <a:xfrm>
            <a:off x="487136" y="4533363"/>
            <a:ext cx="663756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CC9900"/>
                </a:solidFill>
              </a:rPr>
              <a:t>Most popular gold and silver ETFs:</a:t>
            </a:r>
            <a:br>
              <a:rPr lang="en-US" sz="2800" dirty="0">
                <a:solidFill>
                  <a:srgbClr val="CC9900"/>
                </a:solidFill>
              </a:rPr>
            </a:br>
            <a:endParaRPr lang="ar-BH" sz="2800" dirty="0">
              <a:solidFill>
                <a:srgbClr val="CC99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SPDR Gold Shares (GLD)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iShares Gold Trust (IAU)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iShares Silver Trust (SLV)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Invesco DB Silver Fund (DBS)</a:t>
            </a:r>
          </a:p>
          <a:p>
            <a:pPr algn="r" rtl="1"/>
            <a:endParaRPr lang="ar-SA" sz="2800" dirty="0">
              <a:solidFill>
                <a:schemeClr val="bg1"/>
              </a:solidFill>
            </a:endParaRPr>
          </a:p>
          <a:p>
            <a:pPr algn="r" rtl="1"/>
            <a:endParaRPr lang="en-US" sz="2800" dirty="0">
              <a:solidFill>
                <a:schemeClr val="bg1"/>
              </a:solidFill>
            </a:endParaRPr>
          </a:p>
          <a:p>
            <a:pPr algn="l"/>
            <a:r>
              <a:rPr lang="en-US" sz="2800" b="1" dirty="0">
                <a:solidFill>
                  <a:srgbClr val="CC9900"/>
                </a:solidFill>
              </a:rPr>
              <a:t>Suitable for:</a:t>
            </a:r>
            <a:endParaRPr lang="ar-BH" sz="2800" dirty="0">
              <a:solidFill>
                <a:srgbClr val="CC9900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Investors seeking inflation hedging, a safe haven, or strategic portfolio diversification.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0547542-A88E-A872-020E-7C6182A33EF2}"/>
              </a:ext>
            </a:extLst>
          </p:cNvPr>
          <p:cNvCxnSpPr>
            <a:cxnSpLocks/>
          </p:cNvCxnSpPr>
          <p:nvPr/>
        </p:nvCxnSpPr>
        <p:spPr>
          <a:xfrm>
            <a:off x="7391400" y="2095500"/>
            <a:ext cx="0" cy="70532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Gold ETF investment jumps 170% as jewellery demand slumps: Motilal Oswal  Private Wealth - The Economic Times">
            <a:extLst>
              <a:ext uri="{FF2B5EF4-FFF2-40B4-BE49-F238E27FC236}">
                <a16:creationId xmlns:a16="http://schemas.microsoft.com/office/drawing/2014/main" id="{ECD2740B-9FA6-2035-C8FE-BF4BC8781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90" y="1399592"/>
            <a:ext cx="4380184" cy="246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0">
            <a:extLst>
              <a:ext uri="{FF2B5EF4-FFF2-40B4-BE49-F238E27FC236}">
                <a16:creationId xmlns:a16="http://schemas.microsoft.com/office/drawing/2014/main" id="{E13C0D18-0D00-0DA1-5761-F8C7644911E7}"/>
              </a:ext>
            </a:extLst>
          </p:cNvPr>
          <p:cNvSpPr txBox="1"/>
          <p:nvPr/>
        </p:nvSpPr>
        <p:spPr>
          <a:xfrm>
            <a:off x="8016626" y="7044268"/>
            <a:ext cx="2285997" cy="46987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3919"/>
              </a:lnSpc>
              <a:defRPr sz="2800" b="1">
                <a:solidFill>
                  <a:schemeClr val="bg1"/>
                </a:solidFill>
                <a:cs typeface="Akhbar MT" pitchFamily="2" charset="-78"/>
              </a:defRPr>
            </a:lvl1pPr>
          </a:lstStyle>
          <a:p>
            <a:r>
              <a:rPr lang="en-US" dirty="0"/>
              <a:t>Potential risks</a:t>
            </a:r>
            <a:endParaRPr lang="en-US" dirty="0">
              <a:cs typeface="+mn-cs"/>
              <a:sym typeface="Glacial Indifference Bold"/>
            </a:endParaRPr>
          </a:p>
        </p:txBody>
      </p:sp>
      <p:sp>
        <p:nvSpPr>
          <p:cNvPr id="3" name="TextBox 20">
            <a:extLst>
              <a:ext uri="{FF2B5EF4-FFF2-40B4-BE49-F238E27FC236}">
                <a16:creationId xmlns:a16="http://schemas.microsoft.com/office/drawing/2014/main" id="{A9FECA25-2AE6-05A0-9611-2CBED5C9877D}"/>
              </a:ext>
            </a:extLst>
          </p:cNvPr>
          <p:cNvSpPr txBox="1"/>
          <p:nvPr/>
        </p:nvSpPr>
        <p:spPr>
          <a:xfrm>
            <a:off x="8016627" y="4063491"/>
            <a:ext cx="2285997" cy="46987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3919"/>
              </a:lnSpc>
              <a:defRPr sz="2800" b="1">
                <a:solidFill>
                  <a:schemeClr val="bg1"/>
                </a:solidFill>
                <a:cs typeface="Akhbar MT" pitchFamily="2" charset="-78"/>
              </a:defRPr>
            </a:lvl1pPr>
          </a:lstStyle>
          <a:p>
            <a:r>
              <a:rPr lang="en-US" dirty="0"/>
              <a:t>Benefits</a:t>
            </a:r>
            <a:endParaRPr lang="en-US" dirty="0">
              <a:cs typeface="+mn-cs"/>
              <a:sym typeface="Glacial Indifference Bold"/>
            </a:endParaRPr>
          </a:p>
        </p:txBody>
      </p:sp>
    </p:spTree>
    <p:extLst>
      <p:ext uri="{BB962C8B-B14F-4D97-AF65-F5344CB8AC3E}">
        <p14:creationId xmlns:p14="http://schemas.microsoft.com/office/powerpoint/2010/main" val="284819788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981</Words>
  <Application>Microsoft Office PowerPoint</Application>
  <PresentationFormat>Custom</PresentationFormat>
  <Paragraphs>230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Lora</vt:lpstr>
      <vt:lpstr>Lora Italics</vt:lpstr>
      <vt:lpstr>Lora Bold Italics</vt:lpstr>
      <vt:lpstr>Glacial Indifference Bold</vt:lpstr>
      <vt:lpstr>Hero</vt:lpstr>
      <vt:lpstr>Glacial Indifference</vt:lpstr>
      <vt:lpstr>Brown Sugar</vt:lpstr>
      <vt:lpstr>Hero Bold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Gold Presentation - Talal Ramadhan</dc:title>
  <cp:lastModifiedBy>Talal Mohamed Jasim Mohamed Ramadhan</cp:lastModifiedBy>
  <cp:revision>7</cp:revision>
  <dcterms:created xsi:type="dcterms:W3CDTF">2006-08-16T00:00:00Z</dcterms:created>
  <dcterms:modified xsi:type="dcterms:W3CDTF">2026-01-06T15:57:47Z</dcterms:modified>
  <dc:identifier>DAGs4It8dfo</dc:identifier>
</cp:coreProperties>
</file>