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71" r:id="rId11"/>
    <p:sldId id="265" r:id="rId12"/>
    <p:sldId id="266" r:id="rId13"/>
    <p:sldId id="267" r:id="rId14"/>
    <p:sldId id="264" r:id="rId15"/>
    <p:sldId id="268" r:id="rId16"/>
    <p:sldId id="269" r:id="rId17"/>
  </p:sldIdLst>
  <p:sldSz cx="18288000" cy="10287000"/>
  <p:notesSz cx="6858000" cy="9144000"/>
  <p:embeddedFontLst>
    <p:embeddedFont>
      <p:font typeface="Akhbar MT" pitchFamily="2" charset="-78"/>
      <p:regular r:id="rId18"/>
      <p:bold r:id="rId19"/>
    </p:embeddedFont>
    <p:embeddedFont>
      <p:font typeface="Glacial Indifference" panose="020B0604020202020204" charset="0"/>
      <p:regular r:id="rId20"/>
    </p:embeddedFont>
    <p:embeddedFont>
      <p:font typeface="Glacial Indifference Bold" panose="020B0604020202020204" charset="0"/>
      <p:regular r:id="rId21"/>
      <p:bold r:id="rId22"/>
    </p:embeddedFont>
    <p:embeddedFont>
      <p:font typeface="Hero" panose="020B0604020202020204" charset="0"/>
      <p:regular r:id="rId23"/>
    </p:embeddedFont>
    <p:embeddedFont>
      <p:font typeface="Lora" pitchFamily="2" charset="0"/>
      <p:regular r:id="rId24"/>
      <p:bold r:id="rId25"/>
      <p:italic r:id="rId26"/>
      <p:boldItalic r:id="rId27"/>
    </p:embeddedFont>
    <p:embeddedFont>
      <p:font typeface="Lora Bold Italics" panose="020B0604020202020204" charset="0"/>
      <p:regular r:id="rId28"/>
      <p:bold r:id="rId29"/>
      <p:italic r:id="rId30"/>
      <p:boldItalic r:id="rId31"/>
    </p:embeddedFont>
    <p:embeddedFont>
      <p:font typeface="Lora Italics" panose="020B060402020202020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A1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89" autoAdjust="0"/>
    <p:restoredTop sz="94616" autoAdjust="0"/>
  </p:normalViewPr>
  <p:slideViewPr>
    <p:cSldViewPr>
      <p:cViewPr varScale="1">
        <p:scale>
          <a:sx n="74" d="100"/>
          <a:sy n="74" d="100"/>
        </p:scale>
        <p:origin x="26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lal Ramadhan" userId="c0c38fc405928372" providerId="LiveId" clId="{EFCD4E84-1956-443D-A05C-0455C2C1E23B}"/>
    <pc:docChg chg="custSel modSld">
      <pc:chgData name="Talal Ramadhan" userId="c0c38fc405928372" providerId="LiveId" clId="{EFCD4E84-1956-443D-A05C-0455C2C1E23B}" dt="2026-04-24T10:15:44.220" v="3" actId="21"/>
      <pc:docMkLst>
        <pc:docMk/>
      </pc:docMkLst>
      <pc:sldChg chg="delSp modSp mod">
        <pc:chgData name="Talal Ramadhan" userId="c0c38fc405928372" providerId="LiveId" clId="{EFCD4E84-1956-443D-A05C-0455C2C1E23B}" dt="2026-04-24T10:15:44.220" v="3" actId="21"/>
        <pc:sldMkLst>
          <pc:docMk/>
          <pc:sldMk cId="0" sldId="256"/>
        </pc:sldMkLst>
        <pc:spChg chg="del mod">
          <ac:chgData name="Talal Ramadhan" userId="c0c38fc405928372" providerId="LiveId" clId="{EFCD4E84-1956-443D-A05C-0455C2C1E23B}" dt="2026-04-24T10:15:44.220" v="3" actId="21"/>
          <ac:spMkLst>
            <pc:docMk/>
            <pc:sldMk cId="0" sldId="256"/>
            <ac:spMk id="18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6.jpeg"/><Relationship Id="rId3" Type="http://schemas.openxmlformats.org/officeDocument/2006/relationships/hyperlink" Target="https://bh.linkedin.com/in/talal-ramadhan-37064a13a" TargetMode="External"/><Relationship Id="rId7" Type="http://schemas.openxmlformats.org/officeDocument/2006/relationships/hyperlink" Target="mailto:talal856@gmail.com" TargetMode="External"/><Relationship Id="rId12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hyperlink" Target="mailto:financebyemma@gmail.com" TargetMode="External"/><Relationship Id="rId5" Type="http://schemas.openxmlformats.org/officeDocument/2006/relationships/hyperlink" Target="https://www.instagram.com/ramadhantalal?igsh=bGozYmNtOHhqaGht&amp;utm_source=qr" TargetMode="External"/><Relationship Id="rId10" Type="http://schemas.openxmlformats.org/officeDocument/2006/relationships/hyperlink" Target="https://www.instagram.com/financebyemma/?hl=en" TargetMode="External"/><Relationship Id="rId4" Type="http://schemas.openxmlformats.org/officeDocument/2006/relationships/image" Target="../media/image2.svg"/><Relationship Id="rId9" Type="http://schemas.openxmlformats.org/officeDocument/2006/relationships/hyperlink" Target="https://www.linkedin.com/pub/dir/Emma/Salari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94027" y="0"/>
            <a:ext cx="6793973" cy="10287000"/>
            <a:chOff x="0" y="0"/>
            <a:chExt cx="1052564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2564" cy="1593725"/>
            </a:xfrm>
            <a:custGeom>
              <a:avLst/>
              <a:gdLst/>
              <a:ahLst/>
              <a:cxnLst/>
              <a:rect l="l" t="t" r="r" b="b"/>
              <a:pathLst>
                <a:path w="1052564" h="1593725">
                  <a:moveTo>
                    <a:pt x="0" y="0"/>
                  </a:moveTo>
                  <a:lnTo>
                    <a:pt x="1052564" y="0"/>
                  </a:lnTo>
                  <a:lnTo>
                    <a:pt x="1052564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t="-7933" b="-79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>
            <a:hlinkClick r:id="rId3" tooltip="https://bh.linkedin.com/in/talal-ramadhan-37064a13a"/>
          </p:cNvPr>
          <p:cNvSpPr/>
          <p:nvPr/>
        </p:nvSpPr>
        <p:spPr>
          <a:xfrm>
            <a:off x="6496432" y="8735799"/>
            <a:ext cx="456133" cy="456133"/>
          </a:xfrm>
          <a:custGeom>
            <a:avLst/>
            <a:gdLst/>
            <a:ahLst/>
            <a:cxnLst/>
            <a:rect l="l" t="t" r="r" b="b"/>
            <a:pathLst>
              <a:path w="456133" h="456133">
                <a:moveTo>
                  <a:pt x="0" y="0"/>
                </a:moveTo>
                <a:lnTo>
                  <a:pt x="456132" y="0"/>
                </a:lnTo>
                <a:lnTo>
                  <a:pt x="456132" y="456133"/>
                </a:lnTo>
                <a:lnTo>
                  <a:pt x="0" y="4561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hlinkClick r:id="rId5" tooltip="https://www.instagram.com/ramadhantalal?igsh=bGozYmNtOHhqaGht&amp;utm_source=qr"/>
          </p:cNvPr>
          <p:cNvSpPr/>
          <p:nvPr/>
        </p:nvSpPr>
        <p:spPr>
          <a:xfrm>
            <a:off x="7193336" y="8735799"/>
            <a:ext cx="456133" cy="456133"/>
          </a:xfrm>
          <a:custGeom>
            <a:avLst/>
            <a:gdLst/>
            <a:ahLst/>
            <a:cxnLst/>
            <a:rect l="l" t="t" r="r" b="b"/>
            <a:pathLst>
              <a:path w="456133" h="456133">
                <a:moveTo>
                  <a:pt x="0" y="0"/>
                </a:moveTo>
                <a:lnTo>
                  <a:pt x="456133" y="0"/>
                </a:lnTo>
                <a:lnTo>
                  <a:pt x="456133" y="456133"/>
                </a:lnTo>
                <a:lnTo>
                  <a:pt x="0" y="4561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hlinkClick r:id="rId7" tooltip="mailto:talal856@gmail.com"/>
          </p:cNvPr>
          <p:cNvSpPr/>
          <p:nvPr/>
        </p:nvSpPr>
        <p:spPr>
          <a:xfrm>
            <a:off x="7890241" y="8804789"/>
            <a:ext cx="456133" cy="318153"/>
          </a:xfrm>
          <a:custGeom>
            <a:avLst/>
            <a:gdLst/>
            <a:ahLst/>
            <a:cxnLst/>
            <a:rect l="l" t="t" r="r" b="b"/>
            <a:pathLst>
              <a:path w="456133" h="318153">
                <a:moveTo>
                  <a:pt x="0" y="0"/>
                </a:moveTo>
                <a:lnTo>
                  <a:pt x="456132" y="0"/>
                </a:lnTo>
                <a:lnTo>
                  <a:pt x="456132" y="318152"/>
                </a:lnTo>
                <a:lnTo>
                  <a:pt x="0" y="3181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02804" y="2153071"/>
            <a:ext cx="8115300" cy="799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 rtl="1">
              <a:lnSpc>
                <a:spcPts val="5101"/>
              </a:lnSpc>
            </a:pPr>
            <a:r>
              <a:rPr lang="ar-SA" sz="9600" dirty="0">
                <a:solidFill>
                  <a:srgbClr val="CBA148"/>
                </a:solidFill>
              </a:rPr>
              <a:t>الثروة في المعادن</a:t>
            </a:r>
            <a:r>
              <a:rPr lang="ar-BH" sz="9600" dirty="0">
                <a:solidFill>
                  <a:srgbClr val="CBA148"/>
                </a:solidFill>
              </a:rPr>
              <a:t>:</a:t>
            </a:r>
            <a:endParaRPr lang="en-US" sz="8800" dirty="0">
              <a:solidFill>
                <a:srgbClr val="CBA148"/>
              </a:solidFill>
              <a:latin typeface="Lora"/>
              <a:ea typeface="Lora"/>
              <a:sym typeface="Lora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955239" y="8064579"/>
            <a:ext cx="2801875" cy="586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80"/>
              </a:lnSpc>
            </a:pPr>
            <a:r>
              <a:rPr lang="ar-BH" sz="4000" dirty="0">
                <a:solidFill>
                  <a:srgbClr val="F1F1F1"/>
                </a:solidFill>
                <a:latin typeface="Glacial Indifference"/>
                <a:ea typeface="Glacial Indifference"/>
                <a:sym typeface="Glacial Indifference"/>
              </a:rPr>
              <a:t>طلال رمضان</a:t>
            </a:r>
            <a:endParaRPr lang="en-US" sz="4000" dirty="0">
              <a:solidFill>
                <a:srgbClr val="F1F1F1"/>
              </a:solidFill>
              <a:latin typeface="Glacial Indifference"/>
              <a:ea typeface="Glacial Indifference"/>
              <a:sym typeface="Glacial Indifferenc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02804" y="8064579"/>
            <a:ext cx="4571999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480"/>
              </a:lnSpc>
              <a:spcBef>
                <a:spcPct val="0"/>
              </a:spcBef>
            </a:pPr>
            <a:r>
              <a:rPr lang="ar-BH" sz="4000" dirty="0">
                <a:solidFill>
                  <a:srgbClr val="F1F1F1"/>
                </a:solidFill>
                <a:latin typeface="Glacial Indifference"/>
                <a:ea typeface="Glacial Indifference"/>
                <a:sym typeface="Glacial Indifference"/>
              </a:rPr>
              <a:t>الدكتورة/ ايما سالاري</a:t>
            </a:r>
            <a:endParaRPr lang="en-US" sz="4000" dirty="0">
              <a:solidFill>
                <a:srgbClr val="F1F1F1"/>
              </a:solidFill>
              <a:latin typeface="Glacial Indifference"/>
              <a:ea typeface="Glacial Indifference"/>
              <a:sym typeface="Glacial Indifferenc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38045" y="3223485"/>
            <a:ext cx="8115300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/>
            <a:r>
              <a:rPr lang="ar-SA" sz="4400" b="1" dirty="0">
                <a:solidFill>
                  <a:srgbClr val="CBA148"/>
                </a:solidFill>
              </a:rPr>
              <a:t>دليلك للاستثمار في سبائك الذهب والفضة</a:t>
            </a:r>
            <a:endParaRPr lang="ar-SA" sz="4400" dirty="0">
              <a:solidFill>
                <a:srgbClr val="CBA148"/>
              </a:solidFill>
            </a:endParaRPr>
          </a:p>
        </p:txBody>
      </p:sp>
      <p:sp>
        <p:nvSpPr>
          <p:cNvPr id="11" name="Freeform 11">
            <a:hlinkClick r:id="rId9" tooltip="https://www.linkedin.com/pub/dir/Emma/Salari"/>
          </p:cNvPr>
          <p:cNvSpPr/>
          <p:nvPr/>
        </p:nvSpPr>
        <p:spPr>
          <a:xfrm>
            <a:off x="2516167" y="8735799"/>
            <a:ext cx="456133" cy="456133"/>
          </a:xfrm>
          <a:custGeom>
            <a:avLst/>
            <a:gdLst/>
            <a:ahLst/>
            <a:cxnLst/>
            <a:rect l="l" t="t" r="r" b="b"/>
            <a:pathLst>
              <a:path w="456133" h="456133">
                <a:moveTo>
                  <a:pt x="0" y="0"/>
                </a:moveTo>
                <a:lnTo>
                  <a:pt x="456132" y="0"/>
                </a:lnTo>
                <a:lnTo>
                  <a:pt x="456132" y="456132"/>
                </a:lnTo>
                <a:lnTo>
                  <a:pt x="0" y="4561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hlinkClick r:id="rId10" tooltip="https://www.instagram.com/financebyemma/?hl=en"/>
          </p:cNvPr>
          <p:cNvSpPr/>
          <p:nvPr/>
        </p:nvSpPr>
        <p:spPr>
          <a:xfrm>
            <a:off x="3213071" y="8735799"/>
            <a:ext cx="456133" cy="456133"/>
          </a:xfrm>
          <a:custGeom>
            <a:avLst/>
            <a:gdLst/>
            <a:ahLst/>
            <a:cxnLst/>
            <a:rect l="l" t="t" r="r" b="b"/>
            <a:pathLst>
              <a:path w="456133" h="456133">
                <a:moveTo>
                  <a:pt x="0" y="0"/>
                </a:moveTo>
                <a:lnTo>
                  <a:pt x="456133" y="0"/>
                </a:lnTo>
                <a:lnTo>
                  <a:pt x="456133" y="456132"/>
                </a:lnTo>
                <a:lnTo>
                  <a:pt x="0" y="4561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hlinkClick r:id="rId11" tooltip="mailto:financebyemma@gmail.com"/>
          </p:cNvPr>
          <p:cNvSpPr/>
          <p:nvPr/>
        </p:nvSpPr>
        <p:spPr>
          <a:xfrm>
            <a:off x="3909976" y="8804789"/>
            <a:ext cx="456133" cy="318153"/>
          </a:xfrm>
          <a:custGeom>
            <a:avLst/>
            <a:gdLst/>
            <a:ahLst/>
            <a:cxnLst/>
            <a:rect l="l" t="t" r="r" b="b"/>
            <a:pathLst>
              <a:path w="456133" h="318153">
                <a:moveTo>
                  <a:pt x="0" y="0"/>
                </a:moveTo>
                <a:lnTo>
                  <a:pt x="456132" y="0"/>
                </a:lnTo>
                <a:lnTo>
                  <a:pt x="456132" y="318152"/>
                </a:lnTo>
                <a:lnTo>
                  <a:pt x="0" y="3181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 descr="A person in a black shirt&#10;&#10;AI-generated content may be incorrect.">
            <a:extLst>
              <a:ext uri="{FF2B5EF4-FFF2-40B4-BE49-F238E27FC236}">
                <a16:creationId xmlns:a16="http://schemas.microsoft.com/office/drawing/2014/main" id="{58F9BC1B-CFBD-1D64-235D-83BEB4F275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0" t="34528" r="29397" b="45339"/>
          <a:stretch>
            <a:fillRect/>
          </a:stretch>
        </p:blipFill>
        <p:spPr>
          <a:xfrm>
            <a:off x="2324567" y="5350884"/>
            <a:ext cx="2209800" cy="2071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5F275E4E-C9F1-643B-9130-1CCC130186B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1133" r="6788" b="44052"/>
          <a:stretch>
            <a:fillRect/>
          </a:stretch>
        </p:blipFill>
        <p:spPr>
          <a:xfrm>
            <a:off x="6175213" y="5350884"/>
            <a:ext cx="2577419" cy="2071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6F68F9-05FD-24A8-132B-EC0DB11AF7E2}"/>
              </a:ext>
            </a:extLst>
          </p:cNvPr>
          <p:cNvSpPr txBox="1"/>
          <p:nvPr/>
        </p:nvSpPr>
        <p:spPr>
          <a:xfrm>
            <a:off x="1939281" y="9255172"/>
            <a:ext cx="2980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H" sz="2400" dirty="0">
                <a:solidFill>
                  <a:schemeClr val="bg1"/>
                </a:solidFill>
              </a:rPr>
              <a:t>@FinanceByEmma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B6AF73-B963-48E2-5852-FD058DFBF151}"/>
              </a:ext>
            </a:extLst>
          </p:cNvPr>
          <p:cNvSpPr txBox="1"/>
          <p:nvPr/>
        </p:nvSpPr>
        <p:spPr>
          <a:xfrm>
            <a:off x="5870148" y="9255172"/>
            <a:ext cx="2980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H" sz="2400" dirty="0">
                <a:solidFill>
                  <a:schemeClr val="bg1"/>
                </a:solidFill>
              </a:rPr>
              <a:t>@RamadhanTalal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46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B4ECFC-CF60-1C74-A7E6-08C19DFB3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EFFB1B-F2EE-C4C6-55AB-097A9727BB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85" t="27387" r="17647" b="22865"/>
          <a:stretch>
            <a:fillRect/>
          </a:stretch>
        </p:blipFill>
        <p:spPr>
          <a:xfrm>
            <a:off x="9296400" y="6188531"/>
            <a:ext cx="786724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936077-F15B-CB33-6A56-0272D9F86F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65" t="25880" r="17646" b="24372"/>
          <a:stretch>
            <a:fillRect/>
          </a:stretch>
        </p:blipFill>
        <p:spPr>
          <a:xfrm>
            <a:off x="9296400" y="1545166"/>
            <a:ext cx="7850911" cy="35983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CFFD8E-38AC-0101-1759-284DA5AF00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785" t="30401" r="17647" b="19851"/>
          <a:stretch>
            <a:fillRect/>
          </a:stretch>
        </p:blipFill>
        <p:spPr>
          <a:xfrm>
            <a:off x="631372" y="6188530"/>
            <a:ext cx="7614558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3DEB77-765E-A1B3-7A19-70439C3E91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766" t="27388" r="17647" b="21357"/>
          <a:stretch>
            <a:fillRect/>
          </a:stretch>
        </p:blipFill>
        <p:spPr>
          <a:xfrm>
            <a:off x="609601" y="1545166"/>
            <a:ext cx="7620000" cy="3598335"/>
          </a:xfrm>
          <a:prstGeom prst="rect">
            <a:avLst/>
          </a:prstGeom>
        </p:spPr>
      </p:pic>
      <p:sp>
        <p:nvSpPr>
          <p:cNvPr id="7" name="TextBox 11">
            <a:extLst>
              <a:ext uri="{FF2B5EF4-FFF2-40B4-BE49-F238E27FC236}">
                <a16:creationId xmlns:a16="http://schemas.microsoft.com/office/drawing/2014/main" id="{567E2E02-7BD3-A6BE-DFF5-7E55E1CC8B0F}"/>
              </a:ext>
            </a:extLst>
          </p:cNvPr>
          <p:cNvSpPr txBox="1"/>
          <p:nvPr/>
        </p:nvSpPr>
        <p:spPr>
          <a:xfrm>
            <a:off x="3200400" y="861025"/>
            <a:ext cx="27432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en-US" sz="4400" i="1" dirty="0">
                <a:solidFill>
                  <a:srgbClr val="CBA148"/>
                </a:solidFill>
              </a:rPr>
              <a:t>Gold  </a:t>
            </a:r>
            <a:endParaRPr lang="en-US" sz="4400" dirty="0">
              <a:solidFill>
                <a:srgbClr val="CBA148"/>
              </a:solidFill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DE660F5C-26A6-0AA6-4435-5FD347965E52}"/>
              </a:ext>
            </a:extLst>
          </p:cNvPr>
          <p:cNvSpPr txBox="1"/>
          <p:nvPr/>
        </p:nvSpPr>
        <p:spPr>
          <a:xfrm>
            <a:off x="3220605" y="5511422"/>
            <a:ext cx="270279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en-US" sz="4400" i="1" dirty="0">
                <a:solidFill>
                  <a:srgbClr val="CBA148"/>
                </a:solidFill>
              </a:rPr>
              <a:t>Gold ETF  </a:t>
            </a:r>
            <a:endParaRPr lang="en-US" sz="4400" dirty="0">
              <a:solidFill>
                <a:srgbClr val="CBA148"/>
              </a:solidFill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F90FD11D-C2C6-80CD-CC29-C44921E01381}"/>
              </a:ext>
            </a:extLst>
          </p:cNvPr>
          <p:cNvSpPr txBox="1"/>
          <p:nvPr/>
        </p:nvSpPr>
        <p:spPr>
          <a:xfrm>
            <a:off x="12515850" y="838690"/>
            <a:ext cx="194309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en-US" sz="4400" i="1" dirty="0">
                <a:solidFill>
                  <a:srgbClr val="CBA148"/>
                </a:solidFill>
              </a:rPr>
              <a:t>Silver  </a:t>
            </a:r>
            <a:endParaRPr lang="en-US" sz="4400" dirty="0">
              <a:solidFill>
                <a:srgbClr val="CBA148"/>
              </a:solidFill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ACE63277-7D14-88A2-5395-454D235F04F9}"/>
              </a:ext>
            </a:extLst>
          </p:cNvPr>
          <p:cNvSpPr txBox="1"/>
          <p:nvPr/>
        </p:nvSpPr>
        <p:spPr>
          <a:xfrm>
            <a:off x="12115800" y="5511422"/>
            <a:ext cx="27432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en-US" sz="4400" i="1" dirty="0">
                <a:solidFill>
                  <a:srgbClr val="CBA148"/>
                </a:solidFill>
              </a:rPr>
              <a:t>Silver ETF</a:t>
            </a:r>
            <a:endParaRPr lang="en-US" sz="4400" dirty="0">
              <a:solidFill>
                <a:srgbClr val="CBA148"/>
              </a:solidFill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37AD2447-224D-1BDB-D62F-8AB1E256C576}"/>
              </a:ext>
            </a:extLst>
          </p:cNvPr>
          <p:cNvSpPr/>
          <p:nvPr/>
        </p:nvSpPr>
        <p:spPr>
          <a:xfrm>
            <a:off x="-9525" y="-9525"/>
            <a:ext cx="1728162" cy="662462"/>
          </a:xfrm>
          <a:custGeom>
            <a:avLst/>
            <a:gdLst/>
            <a:ahLst/>
            <a:cxnLst/>
            <a:rect l="l" t="t" r="r" b="b"/>
            <a:pathLst>
              <a:path w="1728162" h="662462">
                <a:moveTo>
                  <a:pt x="0" y="0"/>
                </a:moveTo>
                <a:lnTo>
                  <a:pt x="1728162" y="0"/>
                </a:lnTo>
                <a:lnTo>
                  <a:pt x="1728162" y="662462"/>
                </a:lnTo>
                <a:lnTo>
                  <a:pt x="0" y="6624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60CD7E1-3563-5390-71BF-CDFEB7D5814D}"/>
              </a:ext>
            </a:extLst>
          </p:cNvPr>
          <p:cNvSpPr/>
          <p:nvPr/>
        </p:nvSpPr>
        <p:spPr>
          <a:xfrm>
            <a:off x="2133600" y="2857235"/>
            <a:ext cx="914400" cy="38126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152452B-DC09-0571-C84D-0FEBDD9F47E5}"/>
              </a:ext>
            </a:extLst>
          </p:cNvPr>
          <p:cNvSpPr/>
          <p:nvPr/>
        </p:nvSpPr>
        <p:spPr>
          <a:xfrm>
            <a:off x="2286000" y="7486084"/>
            <a:ext cx="914400" cy="38126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C9BCB1-3C8C-7A1D-C770-10ADEFA414C1}"/>
              </a:ext>
            </a:extLst>
          </p:cNvPr>
          <p:cNvSpPr/>
          <p:nvPr/>
        </p:nvSpPr>
        <p:spPr>
          <a:xfrm>
            <a:off x="10896600" y="2878401"/>
            <a:ext cx="914400" cy="38126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6128552-B110-1A38-6CF9-C2110DD40F0F}"/>
              </a:ext>
            </a:extLst>
          </p:cNvPr>
          <p:cNvSpPr/>
          <p:nvPr/>
        </p:nvSpPr>
        <p:spPr>
          <a:xfrm>
            <a:off x="11049000" y="7483060"/>
            <a:ext cx="914400" cy="38126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</p:spTree>
    <p:extLst>
      <p:ext uri="{BB962C8B-B14F-4D97-AF65-F5344CB8AC3E}">
        <p14:creationId xmlns:p14="http://schemas.microsoft.com/office/powerpoint/2010/main" val="1404063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21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37359" y="-905936"/>
            <a:ext cx="7750641" cy="11356735"/>
            <a:chOff x="0" y="0"/>
            <a:chExt cx="10334188" cy="1514231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4866" r="14866"/>
            <a:stretch>
              <a:fillRect/>
            </a:stretch>
          </p:blipFill>
          <p:spPr>
            <a:xfrm>
              <a:off x="0" y="0"/>
              <a:ext cx="10334188" cy="979854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4421" b="14421"/>
            <a:stretch>
              <a:fillRect/>
            </a:stretch>
          </p:blipFill>
          <p:spPr>
            <a:xfrm>
              <a:off x="0" y="10243042"/>
              <a:ext cx="10334188" cy="4899271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0" y="6364014"/>
            <a:ext cx="10449982" cy="385532"/>
          </a:xfrm>
          <a:custGeom>
            <a:avLst/>
            <a:gdLst/>
            <a:ahLst/>
            <a:cxnLst/>
            <a:rect l="l" t="t" r="r" b="b"/>
            <a:pathLst>
              <a:path w="10449982" h="385532">
                <a:moveTo>
                  <a:pt x="0" y="0"/>
                </a:moveTo>
                <a:lnTo>
                  <a:pt x="10449982" y="0"/>
                </a:lnTo>
                <a:lnTo>
                  <a:pt x="10449982" y="385532"/>
                </a:lnTo>
                <a:lnTo>
                  <a:pt x="0" y="3855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598" b="-75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92936" y="1234800"/>
            <a:ext cx="9080247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buNone/>
            </a:pPr>
            <a:r>
              <a:rPr lang="ar-SA" sz="5400" b="1" dirty="0">
                <a:solidFill>
                  <a:srgbClr val="CBA148"/>
                </a:solidFill>
              </a:rPr>
              <a:t>الأداء التاريخي والعائد على الاستثمار</a:t>
            </a:r>
            <a:r>
              <a:rPr lang="ar-BH" sz="5400" b="1" dirty="0">
                <a:solidFill>
                  <a:srgbClr val="CBA148"/>
                </a:solidFill>
              </a:rPr>
              <a:t>)</a:t>
            </a:r>
            <a:r>
              <a:rPr lang="en-US" sz="5400" b="1" dirty="0">
                <a:solidFill>
                  <a:srgbClr val="CBA148"/>
                </a:solidFill>
              </a:rPr>
              <a:t>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3009" y="3964578"/>
            <a:ext cx="8174119" cy="1553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dirty="0">
                <a:solidFill>
                  <a:srgbClr val="F1F1F1"/>
                </a:solidFill>
                <a:latin typeface="Glacial Indifference"/>
                <a:ea typeface="Glacial Indifference"/>
                <a:sym typeface="Glacial Indifference"/>
              </a:rPr>
              <a:t>July 2020: BD 22.5 per gram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dirty="0">
                <a:solidFill>
                  <a:srgbClr val="F1F1F1"/>
                </a:solidFill>
                <a:latin typeface="Glacial Indifference"/>
                <a:ea typeface="Glacial Indifference"/>
                <a:sym typeface="Glacial Indifference"/>
              </a:rPr>
              <a:t>July 2025: BD 27.2 per gram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dirty="0">
                <a:solidFill>
                  <a:srgbClr val="F1F1F1"/>
                </a:solidFill>
                <a:latin typeface="Glacial Indifference"/>
                <a:ea typeface="Glacial Indifference"/>
                <a:sym typeface="Glacial Indifference"/>
              </a:rPr>
              <a:t>5-year growth: 21%</a:t>
            </a:r>
          </a:p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endParaRPr lang="en-US" sz="2199" dirty="0">
              <a:solidFill>
                <a:srgbClr val="F1F1F1"/>
              </a:solidFill>
              <a:latin typeface="Glacial Indifference"/>
              <a:ea typeface="Glacial Indifference"/>
              <a:sym typeface="Glacial Indifferenc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446078" y="8196593"/>
            <a:ext cx="8174119" cy="1553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dirty="0">
                <a:solidFill>
                  <a:srgbClr val="F1F1F1"/>
                </a:solidFill>
                <a:latin typeface="Glacial Indifference"/>
                <a:ea typeface="Glacial Indifference"/>
                <a:sym typeface="Glacial Indifference"/>
              </a:rPr>
              <a:t>4,000 grams of silver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dirty="0">
                <a:solidFill>
                  <a:srgbClr val="F1F1F1"/>
                </a:solidFill>
                <a:latin typeface="Glacial Indifference"/>
                <a:ea typeface="Glacial Indifference"/>
                <a:sym typeface="Glacial Indifference"/>
              </a:rPr>
              <a:t>Worth BD 1,320 in 2025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dirty="0">
                <a:solidFill>
                  <a:srgbClr val="F1F1F1"/>
                </a:solidFill>
                <a:highlight>
                  <a:srgbClr val="0000FF"/>
                </a:highlight>
                <a:latin typeface="Glacial Indifference"/>
                <a:ea typeface="Glacial Indifference"/>
                <a:sym typeface="Glacial Indifference"/>
              </a:rPr>
              <a:t>Gain: BD 320 (32%)</a:t>
            </a:r>
          </a:p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endParaRPr lang="en-US" sz="2199" dirty="0">
              <a:solidFill>
                <a:srgbClr val="F1F1F1"/>
              </a:solidFill>
              <a:latin typeface="Glacial Indifference"/>
              <a:ea typeface="Glacial Indifference"/>
              <a:sym typeface="Glacial Indifference"/>
            </a:endParaRPr>
          </a:p>
        </p:txBody>
      </p:sp>
      <p:sp>
        <p:nvSpPr>
          <p:cNvPr id="9" name="TextBox 9"/>
          <p:cNvSpPr txBox="1"/>
          <p:nvPr/>
        </p:nvSpPr>
        <p:spPr>
          <a:xfrm rot="-5400000">
            <a:off x="-422689" y="3934663"/>
            <a:ext cx="1676585" cy="436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079"/>
              </a:lnSpc>
              <a:spcBef>
                <a:spcPct val="0"/>
              </a:spcBef>
            </a:pPr>
            <a:r>
              <a:rPr lang="ar-SA" sz="4400" dirty="0">
                <a:solidFill>
                  <a:schemeClr val="bg1"/>
                </a:solidFill>
              </a:rPr>
              <a:t>الذهب</a:t>
            </a:r>
            <a:endParaRPr lang="en-US" sz="4000" b="1" dirty="0">
              <a:solidFill>
                <a:schemeClr val="bg1"/>
              </a:solidFill>
              <a:latin typeface="Glacial Indifference Bold"/>
              <a:ea typeface="Glacial Indifference Bold"/>
              <a:sym typeface="Glacial Indifference Bold"/>
            </a:endParaRPr>
          </a:p>
        </p:txBody>
      </p:sp>
      <p:sp>
        <p:nvSpPr>
          <p:cNvPr id="10" name="TextBox 10"/>
          <p:cNvSpPr txBox="1"/>
          <p:nvPr/>
        </p:nvSpPr>
        <p:spPr>
          <a:xfrm rot="-5400000">
            <a:off x="-308386" y="7534153"/>
            <a:ext cx="1560367" cy="436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079"/>
              </a:lnSpc>
              <a:spcBef>
                <a:spcPct val="0"/>
              </a:spcBef>
            </a:pPr>
            <a:r>
              <a:rPr lang="ar-SA" sz="4400" dirty="0">
                <a:solidFill>
                  <a:schemeClr val="bg1"/>
                </a:solidFill>
              </a:rPr>
              <a:t>الفضة</a:t>
            </a:r>
            <a:endParaRPr lang="en-US" sz="4000" b="1" dirty="0">
              <a:solidFill>
                <a:schemeClr val="bg1"/>
              </a:solidFill>
              <a:latin typeface="Glacial Indifference Bold"/>
              <a:ea typeface="Glacial Indifference Bold"/>
              <a:sym typeface="Glacial Indifference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446078" y="7547660"/>
            <a:ext cx="8174119" cy="382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F1F1F1"/>
                </a:solidFill>
                <a:latin typeface="Glacial Indifference"/>
                <a:ea typeface="Glacial Indifference"/>
                <a:sym typeface="Glacial Indifference"/>
              </a:rPr>
              <a:t>If you invested BD 1,000 in 2020: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46078" y="4069167"/>
            <a:ext cx="8174119" cy="382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F1F1F1"/>
                </a:solidFill>
                <a:latin typeface="Glacial Indifference"/>
                <a:ea typeface="Glacial Indifference"/>
                <a:sym typeface="Glacial Indifference"/>
              </a:rPr>
              <a:t>If you invested BD 1,000 in 2020: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446078" y="4717614"/>
            <a:ext cx="8174119" cy="1553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dirty="0">
                <a:solidFill>
                  <a:srgbClr val="F1F1F1"/>
                </a:solidFill>
                <a:latin typeface="Glacial Indifference"/>
                <a:ea typeface="Glacial Indifference"/>
                <a:sym typeface="Glacial Indifference"/>
              </a:rPr>
              <a:t>44.4 grams of gold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dirty="0">
                <a:solidFill>
                  <a:srgbClr val="F1F1F1"/>
                </a:solidFill>
                <a:latin typeface="Glacial Indifference"/>
                <a:ea typeface="Glacial Indifference"/>
                <a:sym typeface="Glacial Indifference"/>
              </a:rPr>
              <a:t>Worth BD 1,209 in 2025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dirty="0">
                <a:solidFill>
                  <a:srgbClr val="F1F1F1"/>
                </a:solidFill>
                <a:highlight>
                  <a:srgbClr val="0000FF"/>
                </a:highlight>
                <a:latin typeface="Glacial Indifference"/>
                <a:ea typeface="Glacial Indifference"/>
                <a:sym typeface="Glacial Indifference"/>
              </a:rPr>
              <a:t>Gain: BD 209 (21%)</a:t>
            </a:r>
          </a:p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endParaRPr lang="en-US" sz="2199" dirty="0">
              <a:solidFill>
                <a:srgbClr val="F1F1F1"/>
              </a:solidFill>
              <a:latin typeface="Glacial Indifference"/>
              <a:ea typeface="Glacial Indifference"/>
              <a:sym typeface="Glacial Indifferenc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51827" y="7547660"/>
            <a:ext cx="3913808" cy="1163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dirty="0">
                <a:solidFill>
                  <a:srgbClr val="F1F1F1"/>
                </a:solidFill>
                <a:latin typeface="Glacial Indifference"/>
                <a:ea typeface="Glacial Indifference"/>
                <a:sym typeface="Glacial Indifference"/>
              </a:rPr>
              <a:t>July 2020: BD 0.25 per gram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dirty="0">
                <a:solidFill>
                  <a:srgbClr val="F1F1F1"/>
                </a:solidFill>
                <a:latin typeface="Glacial Indifference"/>
                <a:ea typeface="Glacial Indifference"/>
                <a:sym typeface="Glacial Indifference"/>
              </a:rPr>
              <a:t>July 2025: BD 0.33 per gram</a:t>
            </a:r>
          </a:p>
          <a:p>
            <a:pPr marL="474979" lvl="1" indent="-237490" algn="l">
              <a:lnSpc>
                <a:spcPts val="3079"/>
              </a:lnSpc>
              <a:spcBef>
                <a:spcPct val="0"/>
              </a:spcBef>
              <a:buFont typeface="Arial"/>
              <a:buChar char="•"/>
            </a:pPr>
            <a:r>
              <a:rPr lang="en-US" sz="2199" dirty="0">
                <a:solidFill>
                  <a:srgbClr val="F1F1F1"/>
                </a:solidFill>
                <a:latin typeface="Glacial Indifference"/>
                <a:ea typeface="Glacial Indifference"/>
                <a:sym typeface="Glacial Indifference"/>
              </a:rPr>
              <a:t>5-year growth: 32%</a:t>
            </a:r>
          </a:p>
        </p:txBody>
      </p:sp>
      <p:sp>
        <p:nvSpPr>
          <p:cNvPr id="15" name="Freeform 15"/>
          <p:cNvSpPr/>
          <p:nvPr/>
        </p:nvSpPr>
        <p:spPr>
          <a:xfrm>
            <a:off x="-9525" y="-9525"/>
            <a:ext cx="1728162" cy="662462"/>
          </a:xfrm>
          <a:custGeom>
            <a:avLst/>
            <a:gdLst/>
            <a:ahLst/>
            <a:cxnLst/>
            <a:rect l="l" t="t" r="r" b="b"/>
            <a:pathLst>
              <a:path w="1728162" h="662462">
                <a:moveTo>
                  <a:pt x="0" y="0"/>
                </a:moveTo>
                <a:lnTo>
                  <a:pt x="1728162" y="0"/>
                </a:lnTo>
                <a:lnTo>
                  <a:pt x="1728162" y="662462"/>
                </a:lnTo>
                <a:lnTo>
                  <a:pt x="0" y="6624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902763" cy="10287000"/>
          </a:xfrm>
          <a:custGeom>
            <a:avLst/>
            <a:gdLst/>
            <a:ahLst/>
            <a:cxnLst/>
            <a:rect l="l" t="t" r="r" b="b"/>
            <a:pathLst>
              <a:path w="6902763" h="10287000">
                <a:moveTo>
                  <a:pt x="0" y="0"/>
                </a:moveTo>
                <a:lnTo>
                  <a:pt x="6902763" y="0"/>
                </a:lnTo>
                <a:lnTo>
                  <a:pt x="690276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091" r="-61589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808895"/>
              </p:ext>
            </p:extLst>
          </p:nvPr>
        </p:nvGraphicFramePr>
        <p:xfrm>
          <a:off x="7734491" y="3482834"/>
          <a:ext cx="9983245" cy="6701264"/>
        </p:xfrm>
        <a:graphic>
          <a:graphicData uri="http://schemas.openxmlformats.org/drawingml/2006/table">
            <a:tbl>
              <a:tblPr/>
              <a:tblGrid>
                <a:gridCol w="1952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8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74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43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79443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ar-BH" sz="1800" b="1" dirty="0">
                          <a:solidFill>
                            <a:srgbClr val="000000"/>
                          </a:solidFill>
                          <a:latin typeface="Glacial Indifference Bold"/>
                          <a:ea typeface="Glacial Indifference Bold"/>
                          <a:cs typeface="+mn-cs"/>
                          <a:sym typeface="Glacial Indifference Bold"/>
                        </a:rPr>
                        <a:t>الجهة</a:t>
                      </a:r>
                      <a:endParaRPr lang="en-US" sz="1100" dirty="0">
                        <a:cs typeface="Akhbar MT" pitchFamily="2" charset="-78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ar-BH" sz="1800" b="1" dirty="0">
                          <a:solidFill>
                            <a:srgbClr val="000000"/>
                          </a:solidFill>
                          <a:latin typeface="Glacial Indifference Bold"/>
                          <a:ea typeface="Glacial Indifference Bold"/>
                          <a:cs typeface="+mn-cs"/>
                          <a:sym typeface="Glacial Indifference Bold"/>
                        </a:rPr>
                        <a:t>السعر المتوقع للاونصة</a:t>
                      </a:r>
                      <a:endParaRPr lang="en-US" sz="1100" dirty="0"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ar-BH" sz="1800" b="1" dirty="0">
                          <a:solidFill>
                            <a:srgbClr val="000000"/>
                          </a:solidFill>
                          <a:latin typeface="Glacial Indifference Bold"/>
                          <a:ea typeface="Glacial Indifference Bold"/>
                          <a:cs typeface="+mn-cs"/>
                          <a:sym typeface="Glacial Indifference Bold"/>
                        </a:rPr>
                        <a:t>السعر المتوقع بالدينار البحريني للاونصة</a:t>
                      </a:r>
                      <a:endParaRPr lang="en-US" sz="1100" dirty="0"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ar-BH" sz="1800" b="1" dirty="0">
                          <a:solidFill>
                            <a:srgbClr val="000000"/>
                          </a:solidFill>
                          <a:latin typeface="Glacial Indifference Bold"/>
                          <a:ea typeface="Glacial Indifference Bold"/>
                          <a:cs typeface="+mn-cs"/>
                          <a:sym typeface="Glacial Indifference Bold"/>
                        </a:rPr>
                        <a:t>الملاحظة</a:t>
                      </a:r>
                      <a:endParaRPr lang="en-US" sz="1100" dirty="0"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8537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Glacial Indifference"/>
                          <a:ea typeface="Glacial Indifference"/>
                          <a:cs typeface="Akhbar MT" pitchFamily="2" charset="-78"/>
                          <a:sym typeface="Glacial Indifference"/>
                        </a:rPr>
                        <a:t>JP Morgan</a:t>
                      </a:r>
                      <a:endParaRPr lang="en-US" sz="1100" dirty="0">
                        <a:solidFill>
                          <a:schemeClr val="bg1"/>
                        </a:solidFill>
                        <a:cs typeface="Akhbar MT" pitchFamily="2" charset="-78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Glacial Indifference"/>
                          <a:ea typeface="Glacial Indifference"/>
                          <a:cs typeface="Akhbar MT" pitchFamily="2" charset="-78"/>
                          <a:sym typeface="Glacial Indifference"/>
                        </a:rPr>
                        <a:t>2,300</a:t>
                      </a:r>
                      <a:endParaRPr lang="en-US" sz="1100" dirty="0">
                        <a:solidFill>
                          <a:schemeClr val="bg1"/>
                        </a:solidFill>
                        <a:cs typeface="Akhbar MT" pitchFamily="2" charset="-78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Glacial Indifference"/>
                          <a:ea typeface="Glacial Indifference"/>
                          <a:cs typeface="Akhbar MT" pitchFamily="2" charset="-78"/>
                          <a:sym typeface="Glacial Indifference"/>
                        </a:rPr>
                        <a:t>BD 27.2</a:t>
                      </a:r>
                      <a:endParaRPr lang="en-US" sz="1100">
                        <a:solidFill>
                          <a:schemeClr val="bg1"/>
                        </a:solidFill>
                        <a:cs typeface="Akhbar MT" pitchFamily="2" charset="-78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20"/>
                        </a:lnSpc>
                        <a:defRPr/>
                      </a:pPr>
                      <a:r>
                        <a:rPr lang="ar-BH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طلب قوي من البنوك المركزية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3321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Glacial Indifference"/>
                          <a:ea typeface="Glacial Indifference"/>
                          <a:cs typeface="Akhbar MT" pitchFamily="2" charset="-78"/>
                          <a:sym typeface="Glacial Indifference"/>
                        </a:rPr>
                        <a:t>Goldman Sachs</a:t>
                      </a:r>
                      <a:endParaRPr lang="en-US" sz="1100">
                        <a:solidFill>
                          <a:schemeClr val="bg1"/>
                        </a:solidFill>
                        <a:cs typeface="Akhbar MT" pitchFamily="2" charset="-78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Glacial Indifference"/>
                          <a:ea typeface="Glacial Indifference"/>
                          <a:cs typeface="Akhbar MT" pitchFamily="2" charset="-78"/>
                          <a:sym typeface="Glacial Indifference"/>
                        </a:rPr>
                        <a:t>2,500</a:t>
                      </a:r>
                      <a:endParaRPr lang="en-US" sz="1100" dirty="0">
                        <a:solidFill>
                          <a:schemeClr val="bg1"/>
                        </a:solidFill>
                        <a:cs typeface="Akhbar MT" pitchFamily="2" charset="-78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Glacial Indifference"/>
                          <a:ea typeface="Glacial Indifference"/>
                          <a:cs typeface="Akhbar MT" pitchFamily="2" charset="-78"/>
                          <a:sym typeface="Glacial Indifference"/>
                        </a:rPr>
                        <a:t>BD 29.6</a:t>
                      </a:r>
                      <a:endParaRPr lang="en-US" sz="1100" dirty="0">
                        <a:solidFill>
                          <a:schemeClr val="bg1"/>
                        </a:solidFill>
                        <a:cs typeface="Akhbar MT" pitchFamily="2" charset="-78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20"/>
                        </a:lnSpc>
                        <a:defRPr/>
                      </a:pPr>
                      <a:r>
                        <a:rPr lang="ar-BH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جاذبية الملاذ الآمن وضعف الدولار الأمريكي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3321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Glacial Indifference"/>
                          <a:ea typeface="Glacial Indifference"/>
                          <a:cs typeface="Akhbar MT" pitchFamily="2" charset="-78"/>
                          <a:sym typeface="Glacial Indifference"/>
                        </a:rPr>
                        <a:t>UBS</a:t>
                      </a:r>
                      <a:endParaRPr lang="en-US" sz="1100">
                        <a:solidFill>
                          <a:schemeClr val="bg1"/>
                        </a:solidFill>
                        <a:cs typeface="Akhbar MT" pitchFamily="2" charset="-78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Glacial Indifference"/>
                          <a:ea typeface="Glacial Indifference"/>
                          <a:cs typeface="Akhbar MT" pitchFamily="2" charset="-78"/>
                          <a:sym typeface="Glacial Indifference"/>
                        </a:rPr>
                        <a:t>2,450</a:t>
                      </a:r>
                      <a:endParaRPr lang="en-US" sz="1100" dirty="0">
                        <a:solidFill>
                          <a:schemeClr val="bg1"/>
                        </a:solidFill>
                        <a:cs typeface="Akhbar MT" pitchFamily="2" charset="-78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Glacial Indifference"/>
                          <a:ea typeface="Glacial Indifference"/>
                          <a:cs typeface="Akhbar MT" pitchFamily="2" charset="-78"/>
                          <a:sym typeface="Glacial Indifference"/>
                        </a:rPr>
                        <a:t>BD 29.0</a:t>
                      </a:r>
                      <a:endParaRPr lang="en-US" sz="1100" dirty="0">
                        <a:solidFill>
                          <a:schemeClr val="bg1"/>
                        </a:solidFill>
                        <a:cs typeface="Akhbar MT" pitchFamily="2" charset="-78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20"/>
                        </a:lnSpc>
                        <a:defRPr/>
                      </a:pPr>
                      <a:r>
                        <a:rPr lang="ar-BH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تباطؤ في رفع أسعار الفائدة وعدم اليقين العالمي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3321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Glacial Indifference"/>
                          <a:ea typeface="Glacial Indifference"/>
                          <a:cs typeface="Akhbar MT" pitchFamily="2" charset="-78"/>
                          <a:sym typeface="Glacial Indifference"/>
                        </a:rPr>
                        <a:t>HSBC</a:t>
                      </a:r>
                      <a:endParaRPr lang="en-US" sz="1100">
                        <a:solidFill>
                          <a:schemeClr val="bg1"/>
                        </a:solidFill>
                        <a:cs typeface="Akhbar MT" pitchFamily="2" charset="-78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Glacial Indifference"/>
                          <a:ea typeface="Glacial Indifference"/>
                          <a:cs typeface="Akhbar MT" pitchFamily="2" charset="-78"/>
                          <a:sym typeface="Glacial Indifference"/>
                        </a:rPr>
                        <a:t>2,300</a:t>
                      </a:r>
                      <a:endParaRPr lang="en-US" sz="1100">
                        <a:solidFill>
                          <a:schemeClr val="bg1"/>
                        </a:solidFill>
                        <a:cs typeface="Akhbar MT" pitchFamily="2" charset="-78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Glacial Indifference"/>
                          <a:ea typeface="Glacial Indifference"/>
                          <a:cs typeface="Akhbar MT" pitchFamily="2" charset="-78"/>
                          <a:sym typeface="Glacial Indifference"/>
                        </a:rPr>
                        <a:t>BD 27.2</a:t>
                      </a:r>
                      <a:endParaRPr lang="en-US" sz="1100" dirty="0">
                        <a:solidFill>
                          <a:schemeClr val="bg1"/>
                        </a:solidFill>
                        <a:cs typeface="Akhbar MT" pitchFamily="2" charset="-78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20"/>
                        </a:lnSpc>
                        <a:defRPr/>
                      </a:pPr>
                      <a:r>
                        <a:rPr lang="ar-BH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التحوط من التضخم واستمرار طلب المستثمرين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3321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Glacial Indifference"/>
                          <a:ea typeface="Glacial Indifference"/>
                          <a:cs typeface="Akhbar MT" pitchFamily="2" charset="-78"/>
                          <a:sym typeface="Glacial Indifference"/>
                        </a:rPr>
                        <a:t>Bank of America</a:t>
                      </a:r>
                      <a:endParaRPr lang="en-US" sz="1100">
                        <a:solidFill>
                          <a:schemeClr val="bg1"/>
                        </a:solidFill>
                        <a:cs typeface="Akhbar MT" pitchFamily="2" charset="-78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Glacial Indifference"/>
                          <a:ea typeface="Glacial Indifference"/>
                          <a:cs typeface="Akhbar MT" pitchFamily="2" charset="-78"/>
                          <a:sym typeface="Glacial Indifference"/>
                        </a:rPr>
                        <a:t>2,700</a:t>
                      </a:r>
                      <a:endParaRPr lang="en-US" sz="1100">
                        <a:solidFill>
                          <a:schemeClr val="bg1"/>
                        </a:solidFill>
                        <a:cs typeface="Akhbar MT" pitchFamily="2" charset="-78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Glacial Indifference"/>
                          <a:ea typeface="Glacial Indifference"/>
                          <a:cs typeface="Akhbar MT" pitchFamily="2" charset="-78"/>
                          <a:sym typeface="Glacial Indifference"/>
                        </a:rPr>
                        <a:t>BD 32.0</a:t>
                      </a:r>
                      <a:endParaRPr lang="en-US" sz="1100" dirty="0">
                        <a:solidFill>
                          <a:schemeClr val="bg1"/>
                        </a:solidFill>
                        <a:cs typeface="Akhbar MT" pitchFamily="2" charset="-78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ar-SA" b="1" dirty="0">
                          <a:solidFill>
                            <a:schemeClr val="bg1"/>
                          </a:solidFill>
                        </a:rPr>
                        <a:t>نظرة إيجابية طويلة الأجل مع مخاطر جيوسياسية</a:t>
                      </a:r>
                      <a:endParaRPr lang="en-US" sz="1400" b="1" dirty="0">
                        <a:solidFill>
                          <a:schemeClr val="bg1"/>
                        </a:solidFill>
                        <a:cs typeface="Akhbar MT" pitchFamily="2" charset="-78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8194437" y="323947"/>
            <a:ext cx="8604724" cy="1107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8640"/>
              </a:lnSpc>
            </a:pPr>
            <a:r>
              <a:rPr lang="ar-SA" sz="7200" dirty="0">
                <a:solidFill>
                  <a:srgbClr val="CBA148"/>
                </a:solidFill>
              </a:rPr>
              <a:t>مستقبل الذهب</a:t>
            </a:r>
            <a:endParaRPr lang="en-US" sz="7200" i="1" dirty="0">
              <a:solidFill>
                <a:srgbClr val="CBA148"/>
              </a:solidFill>
              <a:latin typeface="Lora Italics"/>
              <a:ea typeface="Lora Italics"/>
              <a:sym typeface="Lora Itali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9525" y="-9525"/>
            <a:ext cx="1728162" cy="662462"/>
          </a:xfrm>
          <a:custGeom>
            <a:avLst/>
            <a:gdLst/>
            <a:ahLst/>
            <a:cxnLst/>
            <a:rect l="l" t="t" r="r" b="b"/>
            <a:pathLst>
              <a:path w="1728162" h="662462">
                <a:moveTo>
                  <a:pt x="0" y="0"/>
                </a:moveTo>
                <a:lnTo>
                  <a:pt x="1728162" y="0"/>
                </a:lnTo>
                <a:lnTo>
                  <a:pt x="1728162" y="662462"/>
                </a:lnTo>
                <a:lnTo>
                  <a:pt x="0" y="662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E42E9EF-77A4-E402-E65D-C46913A318D6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8000999" y="1511283"/>
            <a:ext cx="8991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ar-SA" altLang="en-US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البنوك المركزية تزيد احتياطياتها من الذهب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457200" marR="0" lvl="0" indent="-4572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ar-SA" altLang="en-US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لا يزال يُعتبر أكثر الوسائل أمانًا لحفظ الثروة على المدى الطويل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457200" marR="0" lvl="0" indent="-4572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ar-SA" altLang="en-US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الذهب المرمّز رقميًا يزداد شعبية (الذهب الرقمي)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85237" y="0"/>
            <a:ext cx="6902763" cy="10287000"/>
          </a:xfrm>
          <a:custGeom>
            <a:avLst/>
            <a:gdLst/>
            <a:ahLst/>
            <a:cxnLst/>
            <a:rect l="l" t="t" r="r" b="b"/>
            <a:pathLst>
              <a:path w="6902763" h="10287000">
                <a:moveTo>
                  <a:pt x="0" y="0"/>
                </a:moveTo>
                <a:lnTo>
                  <a:pt x="6902763" y="0"/>
                </a:lnTo>
                <a:lnTo>
                  <a:pt x="690276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840" r="-61840"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915703"/>
              </p:ext>
            </p:extLst>
          </p:nvPr>
        </p:nvGraphicFramePr>
        <p:xfrm>
          <a:off x="399090" y="3733244"/>
          <a:ext cx="10527327" cy="6381750"/>
        </p:xfrm>
        <a:graphic>
          <a:graphicData uri="http://schemas.openxmlformats.org/drawingml/2006/table">
            <a:tbl>
              <a:tblPr/>
              <a:tblGrid>
                <a:gridCol w="1651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84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288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79838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ar-BH" sz="1800" b="1" dirty="0">
                          <a:solidFill>
                            <a:srgbClr val="000000"/>
                          </a:solidFill>
                          <a:latin typeface="Glacial Indifference Bold"/>
                          <a:ea typeface="Glacial Indifference Bold"/>
                          <a:cs typeface="+mn-cs"/>
                          <a:sym typeface="Glacial Indifference Bold"/>
                        </a:rPr>
                        <a:t>الجهة</a:t>
                      </a:r>
                      <a:endParaRPr lang="en-US" sz="1100" dirty="0"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1800" b="1" dirty="0">
                          <a:solidFill>
                            <a:srgbClr val="000000"/>
                          </a:solidFill>
                          <a:latin typeface="Glacial Indifference Bold"/>
                          <a:ea typeface="Glacial Indifference Bold"/>
                          <a:cs typeface="+mn-cs"/>
                          <a:sym typeface="Glacial Indifference Bold"/>
                        </a:rPr>
                        <a:t>السعر المتوقع للاونصة</a:t>
                      </a:r>
                      <a:endParaRPr lang="en-US" sz="1100" dirty="0"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ar-BH" sz="1800" b="1" dirty="0">
                          <a:solidFill>
                            <a:srgbClr val="000000"/>
                          </a:solidFill>
                          <a:latin typeface="Glacial Indifference Bold"/>
                          <a:ea typeface="Glacial Indifference Bold"/>
                          <a:cs typeface="+mn-cs"/>
                          <a:sym typeface="Glacial Indifference Bold"/>
                        </a:rPr>
                        <a:t>السعر المتوقع بالدينار البحريني للاونصة</a:t>
                      </a:r>
                      <a:endParaRPr lang="en-US" sz="1100" dirty="0"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ar-BH" sz="1800" b="1" dirty="0">
                          <a:solidFill>
                            <a:srgbClr val="000000"/>
                          </a:solidFill>
                          <a:latin typeface="Glacial Indifference Bold"/>
                          <a:ea typeface="Glacial Indifference Bold"/>
                          <a:cs typeface="+mn-cs"/>
                          <a:sym typeface="Glacial Indifference Bold"/>
                        </a:rPr>
                        <a:t>الملاحظة</a:t>
                      </a:r>
                      <a:endParaRPr lang="en-US" sz="1100" dirty="0"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3625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+mn-cs"/>
                          <a:sym typeface="Glacial Indifference"/>
                        </a:rPr>
                        <a:t>JP Morgan</a:t>
                      </a:r>
                      <a:endParaRPr lang="en-US" sz="1100"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+mn-cs"/>
                          <a:sym typeface="Glacial Indifference"/>
                        </a:rPr>
                        <a:t>30</a:t>
                      </a:r>
                      <a:endParaRPr lang="en-US" sz="1100"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+mn-cs"/>
                          <a:sym typeface="Glacial Indifference"/>
                        </a:rPr>
                        <a:t>BD 0.36</a:t>
                      </a:r>
                      <a:endParaRPr lang="en-US" sz="1100"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ar-SA" sz="1800" b="1" dirty="0">
                          <a:solidFill>
                            <a:schemeClr val="bg1"/>
                          </a:solidFill>
                          <a:cs typeface="+mn-cs"/>
                        </a:rPr>
                        <a:t>ارتفاع الطلب الصناعي من قطاعات الطاقة الشمسية والسيارات الكهربائية</a:t>
                      </a:r>
                      <a:endParaRPr lang="en-US" sz="11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3625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+mn-cs"/>
                          <a:sym typeface="Glacial Indifference"/>
                        </a:rPr>
                        <a:t>Goldman Sachs</a:t>
                      </a:r>
                      <a:endParaRPr lang="en-US" sz="1100"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+mn-cs"/>
                          <a:sym typeface="Glacial Indifference"/>
                        </a:rPr>
                        <a:t>35</a:t>
                      </a:r>
                      <a:endParaRPr lang="en-US" sz="1100"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+mn-cs"/>
                          <a:sym typeface="Glacial Indifference"/>
                        </a:rPr>
                        <a:t>BD 0.42</a:t>
                      </a:r>
                      <a:endParaRPr lang="en-US" sz="1100"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ar-SA" sz="1800" b="1" dirty="0">
                          <a:solidFill>
                            <a:schemeClr val="bg1"/>
                          </a:solidFill>
                          <a:cs typeface="+mn-cs"/>
                        </a:rPr>
                        <a:t>التحول الأخضر يدفع استهلاك الفضة</a:t>
                      </a:r>
                      <a:endParaRPr lang="en-US" sz="11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7412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+mn-cs"/>
                          <a:sym typeface="Glacial Indifference"/>
                        </a:rPr>
                        <a:t>UBS</a:t>
                      </a:r>
                      <a:endParaRPr lang="en-US" sz="1100"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+mn-cs"/>
                          <a:sym typeface="Glacial Indifference"/>
                        </a:rPr>
                        <a:t>33</a:t>
                      </a:r>
                      <a:endParaRPr lang="en-US" sz="1100"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+mn-cs"/>
                          <a:sym typeface="Glacial Indifference"/>
                        </a:rPr>
                        <a:t>BD 0.40</a:t>
                      </a:r>
                      <a:endParaRPr lang="en-US" sz="1100"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ar-SA" sz="1800" b="1" dirty="0">
                          <a:solidFill>
                            <a:schemeClr val="bg1"/>
                          </a:solidFill>
                          <a:cs typeface="+mn-cs"/>
                        </a:rPr>
                        <a:t>من المتوقع حدوث اختلال بين العرض والطلب</a:t>
                      </a:r>
                      <a:endParaRPr lang="en-US" sz="11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3625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+mn-cs"/>
                          <a:sym typeface="Glacial Indifference"/>
                        </a:rPr>
                        <a:t>HSBC</a:t>
                      </a:r>
                      <a:endParaRPr lang="en-US" sz="1100"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+mn-cs"/>
                          <a:sym typeface="Glacial Indifference"/>
                        </a:rPr>
                        <a:t>32</a:t>
                      </a:r>
                      <a:endParaRPr lang="en-US" sz="1100"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+mn-cs"/>
                          <a:sym typeface="Glacial Indifference"/>
                        </a:rPr>
                        <a:t>BD 0.39</a:t>
                      </a:r>
                      <a:endParaRPr lang="en-US" sz="1100"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ar-SA" sz="1800" b="1" dirty="0">
                          <a:solidFill>
                            <a:schemeClr val="bg1"/>
                          </a:solidFill>
                          <a:cs typeface="+mn-cs"/>
                        </a:rPr>
                        <a:t>ارتفاع فني ناتج عن تراكم المستثمرين</a:t>
                      </a:r>
                      <a:endParaRPr lang="en-US" sz="11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3625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+mn-cs"/>
                          <a:sym typeface="Glacial Indifference"/>
                        </a:rPr>
                        <a:t>Bank of America</a:t>
                      </a:r>
                      <a:endParaRPr lang="en-US" sz="1100"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+mn-cs"/>
                          <a:sym typeface="Glacial Indifference"/>
                        </a:rPr>
                        <a:t>40</a:t>
                      </a:r>
                      <a:endParaRPr lang="en-US" sz="1100"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+mn-cs"/>
                          <a:sym typeface="Glacial Indifference"/>
                        </a:rPr>
                        <a:t>BD 0.48</a:t>
                      </a:r>
                      <a:endParaRPr lang="en-US" sz="1100"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r-SA" sz="1800" b="1" dirty="0">
                          <a:solidFill>
                            <a:schemeClr val="bg1"/>
                          </a:solidFill>
                          <a:cs typeface="+mn-cs"/>
                        </a:rPr>
                        <a:t>تُعتبر الفضة مقيمة بأقل من قيمتها مقارنة بالذهب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5105400" y="404645"/>
            <a:ext cx="8604724" cy="1107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</a:pPr>
            <a:r>
              <a:rPr lang="ar-SA" sz="7200" dirty="0">
                <a:solidFill>
                  <a:srgbClr val="CBA1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مستقبل الفضة</a:t>
            </a:r>
            <a:endParaRPr lang="en-US" sz="7200" i="1" dirty="0">
              <a:solidFill>
                <a:srgbClr val="CBA148"/>
              </a:solidFill>
              <a:latin typeface="Arial" panose="020B0604020202020204" pitchFamily="34" charset="0"/>
              <a:ea typeface="Lora Italics"/>
              <a:cs typeface="Arial" panose="020B0604020202020204" pitchFamily="34" charset="0"/>
              <a:sym typeface="Lora Itali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559838" y="0"/>
            <a:ext cx="1728162" cy="662462"/>
          </a:xfrm>
          <a:custGeom>
            <a:avLst/>
            <a:gdLst/>
            <a:ahLst/>
            <a:cxnLst/>
            <a:rect l="l" t="t" r="r" b="b"/>
            <a:pathLst>
              <a:path w="1728162" h="662462">
                <a:moveTo>
                  <a:pt x="0" y="0"/>
                </a:moveTo>
                <a:lnTo>
                  <a:pt x="1728162" y="0"/>
                </a:lnTo>
                <a:lnTo>
                  <a:pt x="1728162" y="662462"/>
                </a:lnTo>
                <a:lnTo>
                  <a:pt x="0" y="662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69286C2E-D3C3-F718-BF75-7A2FC30FE03C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691676" y="1698367"/>
            <a:ext cx="860472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ar-SA" altLang="en-US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طلب صناعي مرتفع: الألواح الشمسية، السيارات الكهربائية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ar-SA" altLang="en-US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نقص في المعروض متوقع خلال العقد المقبل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ar-SA" altLang="en-US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يتوقع المحللون نموًا سعريًا طويل الأجل يفوق الذهب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962255"/>
            <a:chOff x="0" y="0"/>
            <a:chExt cx="2833290" cy="7687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768783"/>
            </a:xfrm>
            <a:custGeom>
              <a:avLst/>
              <a:gdLst/>
              <a:ahLst/>
              <a:cxnLst/>
              <a:rect l="l" t="t" r="r" b="b"/>
              <a:pathLst>
                <a:path w="2833290" h="768783">
                  <a:moveTo>
                    <a:pt x="0" y="0"/>
                  </a:moveTo>
                  <a:lnTo>
                    <a:pt x="2833290" y="0"/>
                  </a:lnTo>
                  <a:lnTo>
                    <a:pt x="2833290" y="768783"/>
                  </a:lnTo>
                  <a:lnTo>
                    <a:pt x="0" y="768783"/>
                  </a:lnTo>
                  <a:close/>
                </a:path>
              </a:pathLst>
            </a:custGeom>
            <a:blipFill>
              <a:blip r:embed="rId2"/>
              <a:stretch>
                <a:fillRect t="-72770" b="-72770"/>
              </a:stretch>
            </a:blipFill>
          </p:spPr>
          <p:txBody>
            <a:bodyPr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544848" y="5307870"/>
            <a:ext cx="13198305" cy="865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6580"/>
              </a:lnSpc>
              <a:spcBef>
                <a:spcPct val="0"/>
              </a:spcBef>
            </a:pPr>
            <a:r>
              <a:rPr lang="ar-SA" sz="6000" dirty="0">
                <a:solidFill>
                  <a:srgbClr val="CBA148"/>
                </a:solidFill>
              </a:rPr>
              <a:t>الاعتبارات القانونية والضريبية في البحرين</a:t>
            </a:r>
            <a:endParaRPr lang="en-US" sz="5400" i="1" dirty="0">
              <a:solidFill>
                <a:srgbClr val="CBA148"/>
              </a:solidFill>
              <a:latin typeface="Lora Italics"/>
              <a:ea typeface="Lora Italics"/>
              <a:sym typeface="Lora Itali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775873" y="7053177"/>
            <a:ext cx="5241907" cy="834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0389" lvl="1" indent="-342900" algn="ctr" rtl="1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ar-SA" sz="3600" dirty="0">
                <a:solidFill>
                  <a:schemeClr val="bg1"/>
                </a:solidFill>
              </a:rPr>
              <a:t>لا توجد ضريبة أرباح رأسمالية في البحرين</a:t>
            </a:r>
            <a:endParaRPr lang="en-US" sz="3200" b="1" dirty="0">
              <a:solidFill>
                <a:schemeClr val="bg1"/>
              </a:solidFill>
              <a:latin typeface="Glacial Indifference Bold"/>
              <a:ea typeface="Glacial Indifference Bold"/>
              <a:sym typeface="Glacial Indifference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270220" y="7053177"/>
            <a:ext cx="5241907" cy="834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0389" lvl="1" indent="-342900" algn="ctr" rtl="1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ar-SA" sz="3600" dirty="0">
                <a:solidFill>
                  <a:schemeClr val="bg1"/>
                </a:solidFill>
              </a:rPr>
              <a:t>السبائك الذهبية والفضية معفاة من ضريبة القيمة المضافة</a:t>
            </a:r>
            <a:endParaRPr lang="en-US" sz="3200" b="1" dirty="0">
              <a:solidFill>
                <a:schemeClr val="bg1"/>
              </a:solidFill>
              <a:latin typeface="Glacial Indifference Bold"/>
              <a:ea typeface="Glacial Indifference Bold"/>
              <a:sym typeface="Glacial Indifference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270220" y="8244041"/>
            <a:ext cx="5241907" cy="120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0389" lvl="1" indent="-342900" algn="ctr" rtl="1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ar-SA" sz="3600" dirty="0">
                <a:solidFill>
                  <a:schemeClr val="bg1"/>
                </a:solidFill>
              </a:rPr>
              <a:t>احتفظ بالفواتير والشهادات من أجل إعادة البيع أو التدقيق مستقبلاً</a:t>
            </a:r>
            <a:endParaRPr lang="en-US" sz="3200" b="1" dirty="0">
              <a:solidFill>
                <a:schemeClr val="bg1"/>
              </a:solidFill>
              <a:latin typeface="Glacial Indifference Bold"/>
              <a:ea typeface="Glacial Indifference Bold"/>
              <a:sym typeface="Glacial Indifference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775873" y="8244041"/>
            <a:ext cx="5241907" cy="834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0389" lvl="1" indent="-342900" algn="ctr" rtl="1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ar-SA" sz="3600" dirty="0">
                <a:solidFill>
                  <a:schemeClr val="bg1"/>
                </a:solidFill>
              </a:rPr>
              <a:t>يجب الشراء فقط من تجار مرخصين ومسجلين</a:t>
            </a:r>
            <a:endParaRPr lang="en-US" sz="3200" b="1" dirty="0">
              <a:solidFill>
                <a:schemeClr val="bg1"/>
              </a:solidFill>
              <a:latin typeface="Glacial Indifference Bold"/>
              <a:ea typeface="Glacial Indifference Bold"/>
              <a:sym typeface="Glacial Indifference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9525" y="-9525"/>
            <a:ext cx="1728162" cy="662462"/>
          </a:xfrm>
          <a:custGeom>
            <a:avLst/>
            <a:gdLst/>
            <a:ahLst/>
            <a:cxnLst/>
            <a:rect l="l" t="t" r="r" b="b"/>
            <a:pathLst>
              <a:path w="1728162" h="662462">
                <a:moveTo>
                  <a:pt x="0" y="0"/>
                </a:moveTo>
                <a:lnTo>
                  <a:pt x="1728162" y="0"/>
                </a:lnTo>
                <a:lnTo>
                  <a:pt x="1728162" y="662462"/>
                </a:lnTo>
                <a:lnTo>
                  <a:pt x="0" y="662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111" r="-111"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200400" y="2705100"/>
            <a:ext cx="11254737" cy="1129346"/>
            <a:chOff x="0" y="0"/>
            <a:chExt cx="2964211" cy="2974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64211" cy="297441"/>
            </a:xfrm>
            <a:custGeom>
              <a:avLst/>
              <a:gdLst/>
              <a:ahLst/>
              <a:cxnLst/>
              <a:rect l="l" t="t" r="r" b="b"/>
              <a:pathLst>
                <a:path w="2964211" h="297441">
                  <a:moveTo>
                    <a:pt x="0" y="0"/>
                  </a:moveTo>
                  <a:lnTo>
                    <a:pt x="2964211" y="0"/>
                  </a:lnTo>
                  <a:lnTo>
                    <a:pt x="2964211" y="297441"/>
                  </a:lnTo>
                  <a:lnTo>
                    <a:pt x="0" y="297441"/>
                  </a:lnTo>
                  <a:close/>
                </a:path>
              </a:pathLst>
            </a:custGeom>
            <a:solidFill>
              <a:srgbClr val="CBA148"/>
            </a:solidFill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2964211" cy="3641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341370" y="2876394"/>
            <a:ext cx="11003979" cy="4653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buNone/>
            </a:pPr>
            <a:r>
              <a:rPr lang="ar-SA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أسئلة تفاعلية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endParaRPr lang="en-US" sz="5399" dirty="0">
              <a:solidFill>
                <a:schemeClr val="bg1"/>
              </a:solidFill>
              <a:latin typeface="Arial" panose="020B0604020202020204" pitchFamily="34" charset="0"/>
              <a:ea typeface="Glacial Indifference"/>
              <a:cs typeface="Arial" panose="020B0604020202020204" pitchFamily="34" charset="0"/>
              <a:sym typeface="Glacial Indifference"/>
            </a:endParaRPr>
          </a:p>
          <a:p>
            <a:pPr algn="ctr">
              <a:lnSpc>
                <a:spcPts val="4339"/>
              </a:lnSpc>
              <a:spcBef>
                <a:spcPct val="0"/>
              </a:spcBef>
            </a:pPr>
            <a:endParaRPr lang="en-US" sz="5399" dirty="0">
              <a:solidFill>
                <a:schemeClr val="bg1"/>
              </a:solidFill>
              <a:latin typeface="Arial" panose="020B0604020202020204" pitchFamily="34" charset="0"/>
              <a:ea typeface="Glacial Indifference"/>
              <a:cs typeface="Arial" panose="020B0604020202020204" pitchFamily="34" charset="0"/>
              <a:sym typeface="Glacial Indifference"/>
            </a:endParaRPr>
          </a:p>
          <a:p>
            <a:pPr marL="334643" lvl="1" algn="ctr">
              <a:lnSpc>
                <a:spcPts val="4339"/>
              </a:lnSpc>
            </a:pPr>
            <a:r>
              <a:rPr lang="ar-SA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هل من الأفضل شراء السبائك أم العملات؟</a:t>
            </a:r>
            <a:endParaRPr lang="en-US" sz="3099" dirty="0">
              <a:solidFill>
                <a:schemeClr val="bg1"/>
              </a:solidFill>
              <a:latin typeface="Arial" panose="020B0604020202020204" pitchFamily="34" charset="0"/>
              <a:ea typeface="Glacial Indifference"/>
              <a:cs typeface="Arial" panose="020B0604020202020204" pitchFamily="34" charset="0"/>
              <a:sym typeface="Glacial Indifference"/>
            </a:endParaRPr>
          </a:p>
          <a:p>
            <a:pPr algn="ctr">
              <a:lnSpc>
                <a:spcPts val="4339"/>
              </a:lnSpc>
            </a:pPr>
            <a:endParaRPr lang="en-US" sz="3099" dirty="0">
              <a:solidFill>
                <a:schemeClr val="bg1"/>
              </a:solidFill>
              <a:latin typeface="Arial" panose="020B0604020202020204" pitchFamily="34" charset="0"/>
              <a:ea typeface="Glacial Indifference"/>
              <a:cs typeface="Arial" panose="020B0604020202020204" pitchFamily="34" charset="0"/>
              <a:sym typeface="Glacial Indifference"/>
            </a:endParaRPr>
          </a:p>
          <a:p>
            <a:pPr marL="334643" lvl="1" algn="ctr">
              <a:lnSpc>
                <a:spcPts val="4339"/>
              </a:lnSpc>
            </a:pPr>
            <a:r>
              <a:rPr lang="ar-SA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 هو المبلغ المثالي للبدء؟</a:t>
            </a:r>
            <a:endParaRPr lang="en-US" sz="3099" dirty="0">
              <a:solidFill>
                <a:schemeClr val="bg1"/>
              </a:solidFill>
              <a:latin typeface="Arial" panose="020B0604020202020204" pitchFamily="34" charset="0"/>
              <a:ea typeface="Glacial Indifference"/>
              <a:cs typeface="Arial" panose="020B0604020202020204" pitchFamily="34" charset="0"/>
              <a:sym typeface="Glacial Indifference"/>
            </a:endParaRPr>
          </a:p>
          <a:p>
            <a:pPr algn="ctr">
              <a:lnSpc>
                <a:spcPts val="4339"/>
              </a:lnSpc>
            </a:pPr>
            <a:endParaRPr lang="en-US" sz="3099" dirty="0">
              <a:solidFill>
                <a:schemeClr val="bg1"/>
              </a:solidFill>
              <a:latin typeface="Arial" panose="020B0604020202020204" pitchFamily="34" charset="0"/>
              <a:ea typeface="Glacial Indifference"/>
              <a:cs typeface="Arial" panose="020B0604020202020204" pitchFamily="34" charset="0"/>
              <a:sym typeface="Glacial Indifference"/>
            </a:endParaRPr>
          </a:p>
          <a:p>
            <a:pPr marL="334643" lvl="1" algn="ctr">
              <a:lnSpc>
                <a:spcPts val="4339"/>
              </a:lnSpc>
            </a:pPr>
            <a:r>
              <a:rPr lang="ar-SA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كيف يمكنني البيع لاحقًا؟</a:t>
            </a:r>
            <a:endParaRPr lang="en-US" sz="3099" dirty="0">
              <a:solidFill>
                <a:schemeClr val="bg1"/>
              </a:solidFill>
              <a:latin typeface="Arial" panose="020B0604020202020204" pitchFamily="34" charset="0"/>
              <a:ea typeface="Glacial Indifference"/>
              <a:cs typeface="Arial" panose="020B0604020202020204" pitchFamily="34" charset="0"/>
              <a:sym typeface="Glacial Indifference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9525" y="-9525"/>
            <a:ext cx="1728162" cy="662462"/>
          </a:xfrm>
          <a:custGeom>
            <a:avLst/>
            <a:gdLst/>
            <a:ahLst/>
            <a:cxnLst/>
            <a:rect l="l" t="t" r="r" b="b"/>
            <a:pathLst>
              <a:path w="1728162" h="662462">
                <a:moveTo>
                  <a:pt x="0" y="0"/>
                </a:moveTo>
                <a:lnTo>
                  <a:pt x="1728162" y="0"/>
                </a:lnTo>
                <a:lnTo>
                  <a:pt x="1728162" y="662462"/>
                </a:lnTo>
                <a:lnTo>
                  <a:pt x="0" y="662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19610" y="3505896"/>
            <a:ext cx="13248780" cy="3826324"/>
            <a:chOff x="0" y="0"/>
            <a:chExt cx="2052583" cy="5927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52583" cy="592798"/>
            </a:xfrm>
            <a:custGeom>
              <a:avLst/>
              <a:gdLst/>
              <a:ahLst/>
              <a:cxnLst/>
              <a:rect l="l" t="t" r="r" b="b"/>
              <a:pathLst>
                <a:path w="2052583" h="592798">
                  <a:moveTo>
                    <a:pt x="0" y="0"/>
                  </a:moveTo>
                  <a:lnTo>
                    <a:pt x="2052583" y="0"/>
                  </a:lnTo>
                  <a:lnTo>
                    <a:pt x="2052583" y="592798"/>
                  </a:lnTo>
                  <a:lnTo>
                    <a:pt x="0" y="592798"/>
                  </a:lnTo>
                  <a:close/>
                </a:path>
              </a:pathLst>
            </a:custGeom>
            <a:blipFill>
              <a:blip r:embed="rId2"/>
              <a:stretch>
                <a:fillRect t="-62177" b="-332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7893516" y="750290"/>
            <a:ext cx="2500969" cy="2182095"/>
          </a:xfrm>
          <a:custGeom>
            <a:avLst/>
            <a:gdLst/>
            <a:ahLst/>
            <a:cxnLst/>
            <a:rect l="l" t="t" r="r" b="b"/>
            <a:pathLst>
              <a:path w="2500969" h="2182095">
                <a:moveTo>
                  <a:pt x="0" y="0"/>
                </a:moveTo>
                <a:lnTo>
                  <a:pt x="2500968" y="0"/>
                </a:lnTo>
                <a:lnTo>
                  <a:pt x="2500968" y="2182095"/>
                </a:lnTo>
                <a:lnTo>
                  <a:pt x="0" y="21820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633740" y="7405270"/>
            <a:ext cx="13020521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buNone/>
            </a:pPr>
            <a:r>
              <a:rPr lang="ar-SA" sz="9600" b="1" dirty="0">
                <a:solidFill>
                  <a:schemeClr val="bg1"/>
                </a:solidFill>
              </a:rPr>
              <a:t>شكرًا لكم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1728162" cy="662462"/>
          </a:xfrm>
          <a:custGeom>
            <a:avLst/>
            <a:gdLst/>
            <a:ahLst/>
            <a:cxnLst/>
            <a:rect l="l" t="t" r="r" b="b"/>
            <a:pathLst>
              <a:path w="1728162" h="662462">
                <a:moveTo>
                  <a:pt x="0" y="0"/>
                </a:moveTo>
                <a:lnTo>
                  <a:pt x="1728162" y="0"/>
                </a:lnTo>
                <a:lnTo>
                  <a:pt x="1728162" y="662462"/>
                </a:lnTo>
                <a:lnTo>
                  <a:pt x="0" y="662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549360" cy="10287000"/>
            <a:chOff x="0" y="0"/>
            <a:chExt cx="172493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24934" cy="2709333"/>
            </a:xfrm>
            <a:custGeom>
              <a:avLst/>
              <a:gdLst/>
              <a:ahLst/>
              <a:cxnLst/>
              <a:rect l="l" t="t" r="r" b="b"/>
              <a:pathLst>
                <a:path w="1724934" h="2709333">
                  <a:moveTo>
                    <a:pt x="0" y="0"/>
                  </a:moveTo>
                  <a:lnTo>
                    <a:pt x="1724934" y="0"/>
                  </a:lnTo>
                  <a:lnTo>
                    <a:pt x="172493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E346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2493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6549360" cy="10287000"/>
          </a:xfrm>
          <a:custGeom>
            <a:avLst/>
            <a:gdLst/>
            <a:ahLst/>
            <a:cxnLst/>
            <a:rect l="l" t="t" r="r" b="b"/>
            <a:pathLst>
              <a:path w="6549360" h="10287000">
                <a:moveTo>
                  <a:pt x="0" y="0"/>
                </a:moveTo>
                <a:lnTo>
                  <a:pt x="6549360" y="0"/>
                </a:lnTo>
                <a:lnTo>
                  <a:pt x="65493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43220" t="-34694" r="-432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549360" y="0"/>
            <a:ext cx="11738640" cy="10287000"/>
          </a:xfrm>
          <a:custGeom>
            <a:avLst/>
            <a:gdLst/>
            <a:ahLst/>
            <a:cxnLst/>
            <a:rect l="l" t="t" r="r" b="b"/>
            <a:pathLst>
              <a:path w="11738640" h="10287000">
                <a:moveTo>
                  <a:pt x="0" y="0"/>
                </a:moveTo>
                <a:lnTo>
                  <a:pt x="11738640" y="0"/>
                </a:lnTo>
                <a:lnTo>
                  <a:pt x="117386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</a:blip>
            <a:stretch>
              <a:fillRect t="-38158" b="-1815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677052" y="4556236"/>
            <a:ext cx="5195256" cy="1199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0080"/>
              </a:lnSpc>
              <a:spcBef>
                <a:spcPct val="0"/>
              </a:spcBef>
            </a:pPr>
            <a:r>
              <a:rPr lang="ar-SA" sz="7200" dirty="0">
                <a:solidFill>
                  <a:srgbClr val="CBA148"/>
                </a:solidFill>
              </a:rPr>
              <a:t>جدول المحتويات</a:t>
            </a:r>
            <a:endParaRPr lang="en-US" sz="7200" b="1" i="1" dirty="0">
              <a:solidFill>
                <a:srgbClr val="CBA148"/>
              </a:solidFill>
              <a:latin typeface="Lora Bold Italics"/>
              <a:ea typeface="Lora Bold Italics"/>
              <a:sym typeface="Lora Bold Itali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136472" y="1613719"/>
            <a:ext cx="6556888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ar-SA" sz="3200" b="1" dirty="0"/>
              <a:t>مقدمة في الاستثمار في المعادن الثمينة</a:t>
            </a:r>
            <a:endParaRPr lang="en-US" sz="3200" b="1" dirty="0">
              <a:solidFill>
                <a:srgbClr val="2F2E2E"/>
              </a:solidFill>
              <a:latin typeface="Hero"/>
              <a:ea typeface="Hero"/>
              <a:sym typeface="Her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6277821" y="1498261"/>
            <a:ext cx="127248" cy="530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39"/>
              </a:lnSpc>
            </a:pPr>
            <a:r>
              <a:rPr lang="en-US" sz="3099" b="1" dirty="0">
                <a:solidFill>
                  <a:srgbClr val="2F2E2E"/>
                </a:solidFill>
                <a:latin typeface="Hero"/>
                <a:ea typeface="Hero"/>
                <a:sym typeface="Hero"/>
              </a:rPr>
              <a:t>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2476500"/>
            <a:ext cx="6549360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ar-SA" sz="3200" b="1" dirty="0"/>
              <a:t>الفرق بين الذهب والفضة</a:t>
            </a:r>
            <a:endParaRPr lang="en-US" sz="3200" b="1" dirty="0">
              <a:solidFill>
                <a:srgbClr val="2F2E2E"/>
              </a:solidFill>
              <a:latin typeface="Hero"/>
              <a:ea typeface="Hero"/>
              <a:sym typeface="Her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6277821" y="2430721"/>
            <a:ext cx="223614" cy="530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39"/>
              </a:lnSpc>
            </a:pPr>
            <a:r>
              <a:rPr lang="en-US" sz="3099" b="1" dirty="0">
                <a:solidFill>
                  <a:srgbClr val="2F2E2E"/>
                </a:solidFill>
                <a:latin typeface="Hero"/>
                <a:ea typeface="Hero"/>
                <a:sym typeface="Hero"/>
              </a:rPr>
              <a:t>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39249" y="3339502"/>
            <a:ext cx="6549362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ar-SA" sz="3200" b="1" dirty="0"/>
              <a:t>مزايا وعيوب الذهب والفضة</a:t>
            </a:r>
            <a:endParaRPr lang="en-US" sz="3200" b="1" dirty="0">
              <a:solidFill>
                <a:srgbClr val="2F2E2E"/>
              </a:solidFill>
              <a:latin typeface="Hero"/>
              <a:ea typeface="Hero"/>
              <a:sym typeface="Her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6277821" y="3224043"/>
            <a:ext cx="223242" cy="530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39"/>
              </a:lnSpc>
            </a:pPr>
            <a:r>
              <a:rPr lang="en-US" sz="3099" b="1" dirty="0">
                <a:solidFill>
                  <a:srgbClr val="2F2E2E"/>
                </a:solidFill>
                <a:latin typeface="Hero"/>
                <a:ea typeface="Hero"/>
                <a:sym typeface="Hero"/>
              </a:rPr>
              <a:t>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39250" y="4203663"/>
            <a:ext cx="6549360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ar-SA" sz="3200" b="1" dirty="0"/>
              <a:t>أنواع وأوزان السبائك</a:t>
            </a:r>
            <a:endParaRPr lang="en-US" sz="3200" b="1" dirty="0">
              <a:solidFill>
                <a:srgbClr val="2F2E2E"/>
              </a:solidFill>
              <a:latin typeface="Hero"/>
              <a:ea typeface="Hero"/>
              <a:sym typeface="Her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6274380" y="4138964"/>
            <a:ext cx="201662" cy="530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39"/>
              </a:lnSpc>
            </a:pPr>
            <a:r>
              <a:rPr lang="en-US" sz="3099" b="1" dirty="0">
                <a:solidFill>
                  <a:srgbClr val="2F2E2E"/>
                </a:solidFill>
                <a:latin typeface="Hero"/>
                <a:ea typeface="Hero"/>
                <a:sym typeface="Hero"/>
              </a:rPr>
              <a:t>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39250" y="5066665"/>
            <a:ext cx="6549360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ar-SA" sz="3200" b="1" dirty="0"/>
              <a:t>كيف وأين تشتري سبائك الذهب والفضة</a:t>
            </a:r>
            <a:r>
              <a:rPr lang="ar-BH" sz="3200" b="1" dirty="0"/>
              <a:t>؟</a:t>
            </a:r>
            <a:endParaRPr lang="en-US" sz="3200" b="1" dirty="0">
              <a:solidFill>
                <a:srgbClr val="2F2E2E"/>
              </a:solidFill>
              <a:latin typeface="Hero"/>
              <a:ea typeface="Hero"/>
              <a:sym typeface="Hero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6305802" y="4951206"/>
            <a:ext cx="220824" cy="530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39"/>
              </a:lnSpc>
            </a:pPr>
            <a:r>
              <a:rPr lang="en-US" sz="3099" b="1">
                <a:solidFill>
                  <a:srgbClr val="2F2E2E"/>
                </a:solidFill>
                <a:latin typeface="Hero"/>
                <a:ea typeface="Hero"/>
                <a:sym typeface="Hero"/>
              </a:rPr>
              <a:t>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139250" y="5930826"/>
            <a:ext cx="6549360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ar-SA" sz="3200" b="1" dirty="0"/>
              <a:t>كيفية الاستثمار في سبائك الذهب والفضة</a:t>
            </a:r>
            <a:endParaRPr lang="en-US" sz="3200" b="1" dirty="0">
              <a:solidFill>
                <a:srgbClr val="2F2E2E"/>
              </a:solidFill>
              <a:latin typeface="Hero"/>
              <a:ea typeface="Hero"/>
              <a:sym typeface="Hero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5126406" y="5815367"/>
            <a:ext cx="1374658" cy="530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39"/>
              </a:lnSpc>
            </a:pPr>
            <a:r>
              <a:rPr lang="en-US" sz="3099" b="1">
                <a:solidFill>
                  <a:srgbClr val="2F2E2E"/>
                </a:solidFill>
                <a:latin typeface="Hero"/>
                <a:ea typeface="Hero"/>
                <a:sym typeface="Hero"/>
              </a:rPr>
              <a:t>6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555150" y="7652230"/>
            <a:ext cx="7258585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ar-SA" sz="3200" b="1" dirty="0"/>
              <a:t>الاعتبارات القانونية والضريبية في البحرين</a:t>
            </a:r>
            <a:endParaRPr lang="en-US" sz="3200" b="1" dirty="0">
              <a:solidFill>
                <a:srgbClr val="2F2E2E"/>
              </a:solidFill>
              <a:latin typeface="Hero"/>
              <a:ea typeface="Hero"/>
              <a:sym typeface="Hero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5126406" y="6679527"/>
            <a:ext cx="1374658" cy="530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39"/>
              </a:lnSpc>
            </a:pPr>
            <a:r>
              <a:rPr lang="en-US" sz="3099" b="1">
                <a:solidFill>
                  <a:srgbClr val="2F2E2E"/>
                </a:solidFill>
                <a:latin typeface="Hero"/>
                <a:ea typeface="Hero"/>
                <a:sym typeface="Hero"/>
              </a:rPr>
              <a:t>7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126778" y="7543688"/>
            <a:ext cx="1374658" cy="530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40"/>
              </a:lnSpc>
            </a:pPr>
            <a:r>
              <a:rPr lang="en-US" sz="3100" b="1">
                <a:solidFill>
                  <a:srgbClr val="2F2E2E"/>
                </a:solidFill>
                <a:latin typeface="Hero"/>
                <a:ea typeface="Hero"/>
                <a:sym typeface="Hero"/>
              </a:rPr>
              <a:t>8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151968" y="8407848"/>
            <a:ext cx="1374658" cy="530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40"/>
              </a:lnSpc>
            </a:pPr>
            <a:r>
              <a:rPr lang="en-US" sz="3100" b="1">
                <a:solidFill>
                  <a:srgbClr val="2F2E2E"/>
                </a:solidFill>
                <a:latin typeface="Hero"/>
                <a:ea typeface="Hero"/>
                <a:sym typeface="Hero"/>
              </a:rPr>
              <a:t>9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072211" y="6781154"/>
            <a:ext cx="7620881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ar-SA" sz="3200" b="1" dirty="0"/>
              <a:t>الأداء التاريخي للأسعار والعائد على الاستثمار</a:t>
            </a:r>
            <a:endParaRPr lang="en-US" sz="3200" b="1" dirty="0">
              <a:solidFill>
                <a:srgbClr val="2F2E2E"/>
              </a:solidFill>
              <a:latin typeface="Hero"/>
              <a:ea typeface="Hero"/>
              <a:sym typeface="Hero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139250" y="8523306"/>
            <a:ext cx="6549360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ar-SA" sz="3200" b="1" dirty="0"/>
              <a:t>مستقبل الذهب والفضة</a:t>
            </a:r>
            <a:endParaRPr lang="en-US" sz="3200" b="1" dirty="0">
              <a:solidFill>
                <a:srgbClr val="2F2E2E"/>
              </a:solidFill>
              <a:latin typeface="Hero"/>
              <a:ea typeface="Hero"/>
              <a:sym typeface="Hero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-9525" y="-9525"/>
            <a:ext cx="1728162" cy="662462"/>
          </a:xfrm>
          <a:custGeom>
            <a:avLst/>
            <a:gdLst/>
            <a:ahLst/>
            <a:cxnLst/>
            <a:rect l="l" t="t" r="r" b="b"/>
            <a:pathLst>
              <a:path w="1728162" h="662462">
                <a:moveTo>
                  <a:pt x="0" y="0"/>
                </a:moveTo>
                <a:lnTo>
                  <a:pt x="1728162" y="0"/>
                </a:lnTo>
                <a:lnTo>
                  <a:pt x="1728162" y="662462"/>
                </a:lnTo>
                <a:lnTo>
                  <a:pt x="0" y="662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12930" y="253"/>
            <a:ext cx="6275070" cy="10287000"/>
            <a:chOff x="0" y="0"/>
            <a:chExt cx="16526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52693" cy="2709333"/>
            </a:xfrm>
            <a:custGeom>
              <a:avLst/>
              <a:gdLst/>
              <a:ahLst/>
              <a:cxnLst/>
              <a:rect l="l" t="t" r="r" b="b"/>
              <a:pathLst>
                <a:path w="1652693" h="2709333">
                  <a:moveTo>
                    <a:pt x="0" y="0"/>
                  </a:moveTo>
                  <a:lnTo>
                    <a:pt x="1652693" y="0"/>
                  </a:lnTo>
                  <a:lnTo>
                    <a:pt x="165269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BA1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6526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12930" y="684472"/>
            <a:ext cx="5530732" cy="8947989"/>
            <a:chOff x="0" y="0"/>
            <a:chExt cx="856855" cy="13862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56855" cy="1386278"/>
            </a:xfrm>
            <a:custGeom>
              <a:avLst/>
              <a:gdLst/>
              <a:ahLst/>
              <a:cxnLst/>
              <a:rect l="l" t="t" r="r" b="b"/>
              <a:pathLst>
                <a:path w="856855" h="1386278">
                  <a:moveTo>
                    <a:pt x="0" y="0"/>
                  </a:moveTo>
                  <a:lnTo>
                    <a:pt x="856855" y="0"/>
                  </a:lnTo>
                  <a:lnTo>
                    <a:pt x="856855" y="1386278"/>
                  </a:lnTo>
                  <a:lnTo>
                    <a:pt x="0" y="1386278"/>
                  </a:lnTo>
                  <a:close/>
                </a:path>
              </a:pathLst>
            </a:custGeom>
            <a:blipFill>
              <a:blip r:embed="rId2"/>
              <a:stretch>
                <a:fillRect l="-3692" r="-369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78432" y="556149"/>
            <a:ext cx="8634498" cy="1271410"/>
            <a:chOff x="0" y="-33797"/>
            <a:chExt cx="2274107" cy="3348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74107" cy="268182"/>
            </a:xfrm>
            <a:custGeom>
              <a:avLst/>
              <a:gdLst/>
              <a:ahLst/>
              <a:cxnLst/>
              <a:rect l="l" t="t" r="r" b="b"/>
              <a:pathLst>
                <a:path w="2274107" h="268182">
                  <a:moveTo>
                    <a:pt x="0" y="0"/>
                  </a:moveTo>
                  <a:lnTo>
                    <a:pt x="2274107" y="0"/>
                  </a:lnTo>
                  <a:lnTo>
                    <a:pt x="2274107" y="268182"/>
                  </a:lnTo>
                  <a:lnTo>
                    <a:pt x="0" y="268182"/>
                  </a:lnTo>
                  <a:close/>
                </a:path>
              </a:pathLst>
            </a:custGeom>
            <a:solidFill>
              <a:srgbClr val="CBA1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3797"/>
              <a:ext cx="2274107" cy="334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buNone/>
              </a:pPr>
              <a:r>
                <a:rPr lang="ar-SA" sz="4800" b="1" dirty="0">
                  <a:solidFill>
                    <a:schemeClr val="bg1"/>
                  </a:solidFill>
                </a:rPr>
                <a:t>مقدمة في الاستثمار في المعادن الثمينة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-9525" y="-9525"/>
            <a:ext cx="1728162" cy="662462"/>
          </a:xfrm>
          <a:custGeom>
            <a:avLst/>
            <a:gdLst/>
            <a:ahLst/>
            <a:cxnLst/>
            <a:rect l="l" t="t" r="r" b="b"/>
            <a:pathLst>
              <a:path w="1728162" h="662462">
                <a:moveTo>
                  <a:pt x="0" y="0"/>
                </a:moveTo>
                <a:lnTo>
                  <a:pt x="1728162" y="0"/>
                </a:lnTo>
                <a:lnTo>
                  <a:pt x="1728162" y="662462"/>
                </a:lnTo>
                <a:lnTo>
                  <a:pt x="0" y="662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862A03-6A53-EFA5-959F-BA371AF668DA}"/>
              </a:ext>
            </a:extLst>
          </p:cNvPr>
          <p:cNvSpPr txBox="1"/>
          <p:nvPr/>
        </p:nvSpPr>
        <p:spPr>
          <a:xfrm>
            <a:off x="1054377" y="3009900"/>
            <a:ext cx="1044138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BH" sz="3600" dirty="0">
                <a:solidFill>
                  <a:schemeClr val="bg1"/>
                </a:solidFill>
              </a:rPr>
              <a:t>- </a:t>
            </a:r>
            <a:r>
              <a:rPr lang="ar-SA" sz="3600" dirty="0">
                <a:solidFill>
                  <a:schemeClr val="bg1"/>
                </a:solidFill>
              </a:rPr>
              <a:t>استخدم الذهب والفضة كمخزن للقيمة منذ آلاف السنين</a:t>
            </a:r>
            <a:endParaRPr lang="ar-BH" sz="3600" dirty="0">
              <a:solidFill>
                <a:schemeClr val="bg1"/>
              </a:solidFill>
            </a:endParaRPr>
          </a:p>
          <a:p>
            <a:pPr algn="r"/>
            <a:endParaRPr lang="ar-SA" sz="3600" dirty="0">
              <a:solidFill>
                <a:schemeClr val="bg1"/>
              </a:solidFill>
            </a:endParaRPr>
          </a:p>
          <a:p>
            <a:pPr algn="r"/>
            <a:r>
              <a:rPr lang="ar-BH" sz="3600" dirty="0">
                <a:solidFill>
                  <a:schemeClr val="bg1"/>
                </a:solidFill>
              </a:rPr>
              <a:t>- </a:t>
            </a:r>
            <a:r>
              <a:rPr lang="ar-SA" sz="3600" dirty="0">
                <a:solidFill>
                  <a:schemeClr val="bg1"/>
                </a:solidFill>
              </a:rPr>
              <a:t>يستخدم المستثمرون المعادن الثمينة للتحوط ضد التضخم، وحماية من انخفاض قيمة العملات، وتنويع المحافظ</a:t>
            </a:r>
            <a:endParaRPr lang="ar-BH" sz="3600" dirty="0">
              <a:solidFill>
                <a:schemeClr val="bg1"/>
              </a:solidFill>
            </a:endParaRPr>
          </a:p>
          <a:p>
            <a:pPr algn="r"/>
            <a:endParaRPr lang="ar-SA" sz="3600" dirty="0">
              <a:solidFill>
                <a:schemeClr val="bg1"/>
              </a:solidFill>
            </a:endParaRPr>
          </a:p>
          <a:p>
            <a:pPr algn="r"/>
            <a:r>
              <a:rPr lang="ar-BH" sz="3600" dirty="0">
                <a:solidFill>
                  <a:schemeClr val="bg1"/>
                </a:solidFill>
              </a:rPr>
              <a:t>- </a:t>
            </a:r>
            <a:r>
              <a:rPr lang="ar-SA" sz="3600" dirty="0">
                <a:solidFill>
                  <a:schemeClr val="bg1"/>
                </a:solidFill>
              </a:rPr>
              <a:t>المعادن المادية توفر الأمان في أوقات عدم الاستقرار الاقتصادي أو السياسي</a:t>
            </a:r>
          </a:p>
          <a:p>
            <a:pPr algn="r"/>
            <a:endParaRPr lang="ar-BH" sz="3600" dirty="0">
              <a:solidFill>
                <a:schemeClr val="bg1"/>
              </a:solidFill>
            </a:endParaRPr>
          </a:p>
          <a:p>
            <a:pPr algn="r"/>
            <a:r>
              <a:rPr lang="ar-BH" sz="3600" dirty="0">
                <a:solidFill>
                  <a:schemeClr val="bg1"/>
                </a:solidFill>
              </a:rPr>
              <a:t>- </a:t>
            </a:r>
            <a:r>
              <a:rPr lang="ar-SA" sz="3600" dirty="0">
                <a:solidFill>
                  <a:schemeClr val="bg1"/>
                </a:solidFill>
              </a:rPr>
              <a:t>أصول ملموسة، معترف بها عالميًا، ولا تتطلب طرفًا ثالثًا موثوقًا</a:t>
            </a: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121344" y="1638300"/>
            <a:ext cx="14045310" cy="1309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080"/>
              </a:lnSpc>
              <a:spcBef>
                <a:spcPct val="0"/>
              </a:spcBef>
            </a:pPr>
            <a:r>
              <a:rPr lang="ar-SA" sz="8800" dirty="0">
                <a:solidFill>
                  <a:srgbClr val="CBA148"/>
                </a:solidFill>
              </a:rPr>
              <a:t>الفرق بين الذهب والفضة</a:t>
            </a:r>
            <a:endParaRPr lang="en-US" sz="8800" i="1" dirty="0">
              <a:solidFill>
                <a:srgbClr val="CBA148"/>
              </a:solidFill>
              <a:latin typeface="Lora Italics"/>
              <a:ea typeface="Lora Italics"/>
              <a:sym typeface="Lora Itali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9525" y="-9525"/>
            <a:ext cx="1728162" cy="662462"/>
          </a:xfrm>
          <a:custGeom>
            <a:avLst/>
            <a:gdLst/>
            <a:ahLst/>
            <a:cxnLst/>
            <a:rect l="l" t="t" r="r" b="b"/>
            <a:pathLst>
              <a:path w="1728162" h="662462">
                <a:moveTo>
                  <a:pt x="0" y="0"/>
                </a:moveTo>
                <a:lnTo>
                  <a:pt x="1728162" y="0"/>
                </a:lnTo>
                <a:lnTo>
                  <a:pt x="1728162" y="662462"/>
                </a:lnTo>
                <a:lnTo>
                  <a:pt x="0" y="662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3545FAF-2978-476E-CD81-93C4F666C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015218"/>
              </p:ext>
            </p:extLst>
          </p:nvPr>
        </p:nvGraphicFramePr>
        <p:xfrm>
          <a:off x="2202343" y="3390900"/>
          <a:ext cx="13883313" cy="6172200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3996363">
                  <a:extLst>
                    <a:ext uri="{9D8B030D-6E8A-4147-A177-3AD203B41FA5}">
                      <a16:colId xmlns:a16="http://schemas.microsoft.com/office/drawing/2014/main" val="2280301257"/>
                    </a:ext>
                  </a:extLst>
                </a:gridCol>
                <a:gridCol w="4849642">
                  <a:extLst>
                    <a:ext uri="{9D8B030D-6E8A-4147-A177-3AD203B41FA5}">
                      <a16:colId xmlns:a16="http://schemas.microsoft.com/office/drawing/2014/main" val="835905844"/>
                    </a:ext>
                  </a:extLst>
                </a:gridCol>
                <a:gridCol w="5037308">
                  <a:extLst>
                    <a:ext uri="{9D8B030D-6E8A-4147-A177-3AD203B41FA5}">
                      <a16:colId xmlns:a16="http://schemas.microsoft.com/office/drawing/2014/main" val="343882253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 rtl="1">
                        <a:buNone/>
                      </a:pPr>
                      <a:r>
                        <a:rPr lang="ar-SA" sz="3600" b="1" dirty="0">
                          <a:solidFill>
                            <a:schemeClr val="tx1"/>
                          </a:solidFill>
                          <a:cs typeface="+mn-cs"/>
                        </a:rPr>
                        <a:t>سبائك الذهب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buNone/>
                      </a:pPr>
                      <a:r>
                        <a:rPr lang="ar-SA" sz="3600" b="1" dirty="0">
                          <a:solidFill>
                            <a:schemeClr val="tx1"/>
                          </a:solidFill>
                          <a:cs typeface="+mn-cs"/>
                        </a:rPr>
                        <a:t>سبائك الفضة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buNone/>
                      </a:pPr>
                      <a:r>
                        <a:rPr lang="ar-SA" sz="3600" b="1" dirty="0">
                          <a:solidFill>
                            <a:schemeClr val="tx1"/>
                          </a:solidFill>
                          <a:cs typeface="+mn-cs"/>
                        </a:rPr>
                        <a:t>الميزة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7739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>
                        <a:buNone/>
                      </a:pPr>
                      <a:r>
                        <a:rPr lang="ar-SA" sz="3200" b="0" dirty="0">
                          <a:solidFill>
                            <a:schemeClr val="tx1"/>
                          </a:solidFill>
                          <a:cs typeface="+mn-cs"/>
                        </a:rPr>
                        <a:t>أعلى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A148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buNone/>
                      </a:pPr>
                      <a:r>
                        <a:rPr lang="ar-SA" sz="3200" b="0" dirty="0">
                          <a:solidFill>
                            <a:schemeClr val="tx1"/>
                          </a:solidFill>
                          <a:cs typeface="+mn-cs"/>
                        </a:rPr>
                        <a:t>أقل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A148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buNone/>
                      </a:pPr>
                      <a:r>
                        <a:rPr lang="ar-SA" sz="3200" b="1" dirty="0">
                          <a:solidFill>
                            <a:schemeClr val="tx1"/>
                          </a:solidFill>
                          <a:cs typeface="+mn-cs"/>
                        </a:rPr>
                        <a:t>السعر لكل جرام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A1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3241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>
                        <a:buNone/>
                      </a:pPr>
                      <a:r>
                        <a:rPr lang="ar-SA" sz="3200" b="0" dirty="0">
                          <a:solidFill>
                            <a:schemeClr val="tx1"/>
                          </a:solidFill>
                          <a:cs typeface="+mn-cs"/>
                        </a:rPr>
                        <a:t>أقل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A148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buNone/>
                      </a:pPr>
                      <a:r>
                        <a:rPr lang="ar-SA" sz="3200" b="0" dirty="0">
                          <a:solidFill>
                            <a:schemeClr val="tx1"/>
                          </a:solidFill>
                          <a:cs typeface="+mn-cs"/>
                        </a:rPr>
                        <a:t>أعلى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A148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buNone/>
                      </a:pPr>
                      <a:r>
                        <a:rPr lang="ar-SA" sz="3200" b="1" dirty="0">
                          <a:solidFill>
                            <a:schemeClr val="tx1"/>
                          </a:solidFill>
                          <a:cs typeface="+mn-cs"/>
                        </a:rPr>
                        <a:t>التقلب السعري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A1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4625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>
                        <a:buNone/>
                      </a:pPr>
                      <a:r>
                        <a:rPr lang="ar-SA" sz="3200" b="0" dirty="0">
                          <a:solidFill>
                            <a:schemeClr val="tx1"/>
                          </a:solidFill>
                          <a:cs typeface="+mn-cs"/>
                        </a:rPr>
                        <a:t>منخفض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A148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buNone/>
                      </a:pPr>
                      <a:r>
                        <a:rPr lang="ar-SA" sz="3200" b="0" dirty="0">
                          <a:solidFill>
                            <a:schemeClr val="tx1"/>
                          </a:solidFill>
                          <a:cs typeface="+mn-cs"/>
                        </a:rPr>
                        <a:t>مرتفع (يُستخدم في التكنولوجيا والطاقة)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A148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buNone/>
                      </a:pPr>
                      <a:r>
                        <a:rPr lang="ar-SA" sz="3200" b="1" dirty="0">
                          <a:solidFill>
                            <a:schemeClr val="tx1"/>
                          </a:solidFill>
                          <a:cs typeface="+mn-cs"/>
                        </a:rPr>
                        <a:t>الطلب الصناعي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A1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6368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>
                        <a:buNone/>
                      </a:pPr>
                      <a:r>
                        <a:rPr lang="ar-SA" sz="3200" b="0">
                          <a:solidFill>
                            <a:schemeClr val="tx1"/>
                          </a:solidFill>
                          <a:cs typeface="+mn-cs"/>
                        </a:rPr>
                        <a:t>أقل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A148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buNone/>
                      </a:pPr>
                      <a:r>
                        <a:rPr lang="ar-SA" sz="3200" b="0" dirty="0">
                          <a:solidFill>
                            <a:schemeClr val="tx1"/>
                          </a:solidFill>
                          <a:cs typeface="+mn-cs"/>
                        </a:rPr>
                        <a:t>أكثر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A148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buNone/>
                      </a:pPr>
                      <a:r>
                        <a:rPr lang="ar-SA" sz="3200" b="1" dirty="0">
                          <a:solidFill>
                            <a:schemeClr val="tx1"/>
                          </a:solidFill>
                          <a:cs typeface="+mn-cs"/>
                        </a:rPr>
                        <a:t>مساحة التخزين المطلوبة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A1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414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>
                        <a:buNone/>
                      </a:pPr>
                      <a:r>
                        <a:rPr lang="ar-SA" sz="3200" b="0">
                          <a:solidFill>
                            <a:schemeClr val="tx1"/>
                          </a:solidFill>
                          <a:cs typeface="+mn-cs"/>
                        </a:rPr>
                        <a:t>عالية جدًا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A148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buNone/>
                      </a:pPr>
                      <a:r>
                        <a:rPr lang="ar-SA" sz="3200" b="0" dirty="0">
                          <a:solidFill>
                            <a:schemeClr val="tx1"/>
                          </a:solidFill>
                          <a:cs typeface="+mn-cs"/>
                        </a:rPr>
                        <a:t>عالية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A148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buNone/>
                      </a:pPr>
                      <a:r>
                        <a:rPr lang="ar-SA" sz="3200" b="1" dirty="0">
                          <a:solidFill>
                            <a:schemeClr val="tx1"/>
                          </a:solidFill>
                          <a:cs typeface="+mn-cs"/>
                        </a:rPr>
                        <a:t>السيولة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A1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2355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>
                        <a:buNone/>
                      </a:pPr>
                      <a:r>
                        <a:rPr lang="ar-SA" sz="3200" b="0">
                          <a:solidFill>
                            <a:schemeClr val="tx1"/>
                          </a:solidFill>
                          <a:cs typeface="+mn-cs"/>
                        </a:rPr>
                        <a:t>مرتفعة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A148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buNone/>
                      </a:pPr>
                      <a:r>
                        <a:rPr lang="ar-SA" sz="3200" b="0" dirty="0">
                          <a:solidFill>
                            <a:schemeClr val="tx1"/>
                          </a:solidFill>
                          <a:cs typeface="+mn-cs"/>
                        </a:rPr>
                        <a:t>منخفضة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A148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buNone/>
                      </a:pPr>
                      <a:r>
                        <a:rPr lang="ar-SA" sz="3200" b="1" dirty="0">
                          <a:solidFill>
                            <a:schemeClr val="tx1"/>
                          </a:solidFill>
                          <a:cs typeface="+mn-cs"/>
                        </a:rPr>
                        <a:t>تكلفة الدخول للاستثمار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A1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5461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b="0" dirty="0">
                          <a:solidFill>
                            <a:schemeClr val="tx1"/>
                          </a:solidFill>
                          <a:cs typeface="+mn-cs"/>
                        </a:rPr>
                        <a:t>غير خاضعة للضريبة</a:t>
                      </a:r>
                    </a:p>
                    <a:p>
                      <a:pPr algn="r" rtl="1">
                        <a:buNone/>
                      </a:pPr>
                      <a:endParaRPr lang="ar-SA" sz="32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A148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buNone/>
                      </a:pPr>
                      <a:r>
                        <a:rPr lang="ar-SA" sz="3200" b="0" dirty="0">
                          <a:solidFill>
                            <a:schemeClr val="tx1"/>
                          </a:solidFill>
                          <a:cs typeface="+mn-cs"/>
                        </a:rPr>
                        <a:t>غير خاضعة للضريبة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A148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buNone/>
                      </a:pPr>
                      <a:r>
                        <a:rPr lang="ar-SA" sz="3200" b="1" dirty="0">
                          <a:solidFill>
                            <a:schemeClr val="tx1"/>
                          </a:solidFill>
                          <a:cs typeface="+mn-cs"/>
                        </a:rPr>
                        <a:t>الضرائب / ضريبة القيمة المضافة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A1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811353"/>
                  </a:ext>
                </a:extLst>
              </a:tr>
            </a:tbl>
          </a:graphicData>
        </a:graphic>
      </p:graphicFrame>
      <p:grpSp>
        <p:nvGrpSpPr>
          <p:cNvPr id="2" name="Group 2">
            <a:extLst>
              <a:ext uri="{FF2B5EF4-FFF2-40B4-BE49-F238E27FC236}">
                <a16:creationId xmlns:a16="http://schemas.microsoft.com/office/drawing/2014/main" id="{6D5935C7-5CEF-C4DD-5CF3-2A85DF9A5F51}"/>
              </a:ext>
            </a:extLst>
          </p:cNvPr>
          <p:cNvGrpSpPr/>
          <p:nvPr/>
        </p:nvGrpSpPr>
        <p:grpSpPr>
          <a:xfrm rot="5400000">
            <a:off x="12992100" y="-5081260"/>
            <a:ext cx="609600" cy="10287000"/>
            <a:chOff x="0" y="0"/>
            <a:chExt cx="1652693" cy="2709333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CD4BD6E0-5323-2853-EFAA-3F2E0AB51CFF}"/>
                </a:ext>
              </a:extLst>
            </p:cNvPr>
            <p:cNvSpPr/>
            <p:nvPr/>
          </p:nvSpPr>
          <p:spPr>
            <a:xfrm>
              <a:off x="0" y="0"/>
              <a:ext cx="1652693" cy="2709333"/>
            </a:xfrm>
            <a:custGeom>
              <a:avLst/>
              <a:gdLst/>
              <a:ahLst/>
              <a:cxnLst/>
              <a:rect l="l" t="t" r="r" b="b"/>
              <a:pathLst>
                <a:path w="1652693" h="2709333">
                  <a:moveTo>
                    <a:pt x="0" y="0"/>
                  </a:moveTo>
                  <a:lnTo>
                    <a:pt x="1652693" y="0"/>
                  </a:lnTo>
                  <a:lnTo>
                    <a:pt x="165269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BA1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1B84275F-8F9C-2068-E92B-4128CAE20AB2}"/>
                </a:ext>
              </a:extLst>
            </p:cNvPr>
            <p:cNvSpPr txBox="1"/>
            <p:nvPr/>
          </p:nvSpPr>
          <p:spPr>
            <a:xfrm>
              <a:off x="0" y="-47625"/>
              <a:ext cx="16526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" name="Group 2">
            <a:extLst>
              <a:ext uri="{FF2B5EF4-FFF2-40B4-BE49-F238E27FC236}">
                <a16:creationId xmlns:a16="http://schemas.microsoft.com/office/drawing/2014/main" id="{4F54134B-0EA5-3BDF-89C2-E09FAD4BAA5F}"/>
              </a:ext>
            </a:extLst>
          </p:cNvPr>
          <p:cNvGrpSpPr/>
          <p:nvPr/>
        </p:nvGrpSpPr>
        <p:grpSpPr>
          <a:xfrm>
            <a:off x="17830800" y="152653"/>
            <a:ext cx="609600" cy="10287000"/>
            <a:chOff x="0" y="0"/>
            <a:chExt cx="1652693" cy="2709333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6323BCAF-C7FE-4CB3-11B4-D776BC57E9BA}"/>
                </a:ext>
              </a:extLst>
            </p:cNvPr>
            <p:cNvSpPr/>
            <p:nvPr/>
          </p:nvSpPr>
          <p:spPr>
            <a:xfrm>
              <a:off x="0" y="0"/>
              <a:ext cx="1652693" cy="2709333"/>
            </a:xfrm>
            <a:custGeom>
              <a:avLst/>
              <a:gdLst/>
              <a:ahLst/>
              <a:cxnLst/>
              <a:rect l="l" t="t" r="r" b="b"/>
              <a:pathLst>
                <a:path w="1652693" h="2709333">
                  <a:moveTo>
                    <a:pt x="0" y="0"/>
                  </a:moveTo>
                  <a:lnTo>
                    <a:pt x="1652693" y="0"/>
                  </a:lnTo>
                  <a:lnTo>
                    <a:pt x="165269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BA1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74AB18A6-B64E-E95E-7768-E639327897ED}"/>
                </a:ext>
              </a:extLst>
            </p:cNvPr>
            <p:cNvSpPr txBox="1"/>
            <p:nvPr/>
          </p:nvSpPr>
          <p:spPr>
            <a:xfrm>
              <a:off x="0" y="-47625"/>
              <a:ext cx="16526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1" name="Group 2">
            <a:extLst>
              <a:ext uri="{FF2B5EF4-FFF2-40B4-BE49-F238E27FC236}">
                <a16:creationId xmlns:a16="http://schemas.microsoft.com/office/drawing/2014/main" id="{E542809A-FF56-EDDE-591E-0CFDE2BA5FFE}"/>
              </a:ext>
            </a:extLst>
          </p:cNvPr>
          <p:cNvGrpSpPr/>
          <p:nvPr/>
        </p:nvGrpSpPr>
        <p:grpSpPr>
          <a:xfrm rot="10800000">
            <a:off x="-304800" y="3128016"/>
            <a:ext cx="609600" cy="10287000"/>
            <a:chOff x="0" y="0"/>
            <a:chExt cx="1652693" cy="2709333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CF4F5EA8-87B7-3686-8925-5EB0FE76690C}"/>
                </a:ext>
              </a:extLst>
            </p:cNvPr>
            <p:cNvSpPr/>
            <p:nvPr/>
          </p:nvSpPr>
          <p:spPr>
            <a:xfrm>
              <a:off x="0" y="0"/>
              <a:ext cx="1652693" cy="2709333"/>
            </a:xfrm>
            <a:custGeom>
              <a:avLst/>
              <a:gdLst/>
              <a:ahLst/>
              <a:cxnLst/>
              <a:rect l="l" t="t" r="r" b="b"/>
              <a:pathLst>
                <a:path w="1652693" h="2709333">
                  <a:moveTo>
                    <a:pt x="0" y="0"/>
                  </a:moveTo>
                  <a:lnTo>
                    <a:pt x="1652693" y="0"/>
                  </a:lnTo>
                  <a:lnTo>
                    <a:pt x="165269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BA1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A68F2A5C-A882-4AB4-90AF-BFAD4B4BECE4}"/>
                </a:ext>
              </a:extLst>
            </p:cNvPr>
            <p:cNvSpPr txBox="1"/>
            <p:nvPr/>
          </p:nvSpPr>
          <p:spPr>
            <a:xfrm>
              <a:off x="0" y="-47625"/>
              <a:ext cx="16526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919288" cy="10287000"/>
            <a:chOff x="0" y="0"/>
            <a:chExt cx="155898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8989" cy="2709333"/>
            </a:xfrm>
            <a:custGeom>
              <a:avLst/>
              <a:gdLst/>
              <a:ahLst/>
              <a:cxnLst/>
              <a:rect l="l" t="t" r="r" b="b"/>
              <a:pathLst>
                <a:path w="1558989" h="2709333">
                  <a:moveTo>
                    <a:pt x="0" y="0"/>
                  </a:moveTo>
                  <a:lnTo>
                    <a:pt x="1558989" y="0"/>
                  </a:lnTo>
                  <a:lnTo>
                    <a:pt x="155898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E346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558989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7903989" y="5513489"/>
            <a:ext cx="7315200" cy="1161288"/>
          </a:xfrm>
          <a:custGeom>
            <a:avLst/>
            <a:gdLst/>
            <a:ahLst/>
            <a:cxnLst/>
            <a:rect l="l" t="t" r="r" b="b"/>
            <a:pathLst>
              <a:path w="7315200" h="1161288">
                <a:moveTo>
                  <a:pt x="0" y="0"/>
                </a:moveTo>
                <a:lnTo>
                  <a:pt x="7315200" y="0"/>
                </a:lnTo>
                <a:lnTo>
                  <a:pt x="7315200" y="1161288"/>
                </a:lnTo>
                <a:lnTo>
                  <a:pt x="0" y="116128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57200" y="3024078"/>
            <a:ext cx="5123315" cy="2756429"/>
            <a:chOff x="0" y="0"/>
            <a:chExt cx="816339" cy="30824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6339" cy="308242"/>
            </a:xfrm>
            <a:custGeom>
              <a:avLst/>
              <a:gdLst/>
              <a:ahLst/>
              <a:cxnLst/>
              <a:rect l="l" t="t" r="r" b="b"/>
              <a:pathLst>
                <a:path w="816339" h="308242">
                  <a:moveTo>
                    <a:pt x="0" y="0"/>
                  </a:moveTo>
                  <a:lnTo>
                    <a:pt x="816339" y="0"/>
                  </a:lnTo>
                  <a:lnTo>
                    <a:pt x="816339" y="308242"/>
                  </a:lnTo>
                  <a:lnTo>
                    <a:pt x="0" y="308242"/>
                  </a:lnTo>
                  <a:close/>
                </a:path>
              </a:pathLst>
            </a:custGeom>
            <a:solidFill>
              <a:srgbClr val="CBA1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6339" cy="3558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64407" y="3301124"/>
            <a:ext cx="4385628" cy="1166785"/>
            <a:chOff x="0" y="0"/>
            <a:chExt cx="962185" cy="26882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62185" cy="268824"/>
            </a:xfrm>
            <a:custGeom>
              <a:avLst/>
              <a:gdLst/>
              <a:ahLst/>
              <a:cxnLst/>
              <a:rect l="l" t="t" r="r" b="b"/>
              <a:pathLst>
                <a:path w="962185" h="268824">
                  <a:moveTo>
                    <a:pt x="0" y="0"/>
                  </a:moveTo>
                  <a:lnTo>
                    <a:pt x="962185" y="0"/>
                  </a:lnTo>
                  <a:lnTo>
                    <a:pt x="962185" y="268824"/>
                  </a:lnTo>
                  <a:lnTo>
                    <a:pt x="0" y="268824"/>
                  </a:lnTo>
                  <a:close/>
                </a:path>
              </a:pathLst>
            </a:custGeom>
            <a:solidFill>
              <a:srgbClr val="CBA1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962185" cy="3164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38772" y="3266998"/>
            <a:ext cx="5241743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800"/>
              </a:lnSpc>
              <a:spcBef>
                <a:spcPct val="0"/>
              </a:spcBef>
            </a:pPr>
            <a:r>
              <a:rPr lang="ar-SA" sz="7200" dirty="0">
                <a:solidFill>
                  <a:schemeClr val="bg1"/>
                </a:solidFill>
              </a:rPr>
              <a:t>مزايا وتحديات الذهب والفضة</a:t>
            </a:r>
            <a:endParaRPr lang="en-US" sz="7000" i="1" dirty="0">
              <a:solidFill>
                <a:schemeClr val="bg1"/>
              </a:solidFill>
              <a:latin typeface="Lora Italics"/>
              <a:ea typeface="Lora Italics"/>
              <a:sym typeface="Lora Itali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383728" y="3675150"/>
            <a:ext cx="4715112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0389" lvl="1" indent="-342900" algn="r" rtl="1">
              <a:buFont typeface="Arial" panose="020B0604020202020204" pitchFamily="34" charset="0"/>
              <a:buChar char="•"/>
            </a:pPr>
            <a:r>
              <a:rPr lang="ar-SA" sz="3200" dirty="0"/>
              <a:t>أصل احتياطي عالمي</a:t>
            </a:r>
            <a:endParaRPr lang="ar-BH" sz="3200" dirty="0"/>
          </a:p>
          <a:p>
            <a:pPr marL="580389" lvl="1" indent="-342900" algn="r" rtl="1">
              <a:buFont typeface="Arial" panose="020B0604020202020204" pitchFamily="34" charset="0"/>
              <a:buChar char="•"/>
            </a:pPr>
            <a:r>
              <a:rPr lang="ar-SA" sz="3200" dirty="0"/>
              <a:t>تخزين مضغوط وفعال</a:t>
            </a:r>
            <a:endParaRPr lang="ar-BH" sz="3200" dirty="0"/>
          </a:p>
          <a:p>
            <a:pPr marL="580389" lvl="1" indent="-342900" algn="r" rtl="1">
              <a:buFont typeface="Arial" panose="020B0604020202020204" pitchFamily="34" charset="0"/>
              <a:buChar char="•"/>
            </a:pPr>
            <a:r>
              <a:rPr lang="ar-SA" sz="3200" dirty="0"/>
              <a:t>استقرار كقيمة طويلة الأجل</a:t>
            </a:r>
            <a:endParaRPr lang="en-US" sz="2800" dirty="0">
              <a:solidFill>
                <a:srgbClr val="4C4A4F"/>
              </a:solidFill>
              <a:latin typeface="Glacial Indifference"/>
              <a:ea typeface="Glacial Indifference"/>
              <a:sym typeface="Glacial Indifferenc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140675" y="3024078"/>
            <a:ext cx="4715112" cy="463204"/>
          </a:xfrm>
          <a:prstGeom prst="rect">
            <a:avLst/>
          </a:prstGeom>
          <a:solidFill>
            <a:srgbClr val="00B050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ar-SA" sz="2800" b="1" dirty="0">
                <a:solidFill>
                  <a:schemeClr val="bg1"/>
                </a:solidFill>
              </a:rPr>
              <a:t>الإيجابيات</a:t>
            </a:r>
            <a:endParaRPr lang="en-US" sz="2799" b="1" dirty="0">
              <a:solidFill>
                <a:schemeClr val="bg1"/>
              </a:solidFill>
              <a:latin typeface="Glacial Indifference Bold"/>
              <a:ea typeface="Glacial Indifference Bold"/>
              <a:sym typeface="Glacial Indifference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378041" y="7041200"/>
            <a:ext cx="4715112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2pPr marL="580389" lvl="1" indent="-342900" algn="ctr" rtl="1">
              <a:lnSpc>
                <a:spcPts val="3079"/>
              </a:lnSpc>
              <a:buFont typeface="Arial" panose="020B0604020202020204" pitchFamily="34" charset="0"/>
              <a:buChar char="•"/>
              <a:defRPr sz="2400"/>
            </a:lvl2pPr>
          </a:lstStyle>
          <a:p>
            <a:pPr lvl="1" algn="r">
              <a:lnSpc>
                <a:spcPct val="100000"/>
              </a:lnSpc>
            </a:pPr>
            <a:r>
              <a:rPr lang="ar-SA" sz="3200" dirty="0"/>
              <a:t>سعر دخول مرتفع</a:t>
            </a:r>
            <a:endParaRPr lang="ar-BH" sz="3200" dirty="0"/>
          </a:p>
          <a:p>
            <a:pPr lvl="1" algn="r">
              <a:lnSpc>
                <a:spcPct val="100000"/>
              </a:lnSpc>
            </a:pPr>
            <a:r>
              <a:rPr lang="ar-SA" sz="3200" dirty="0"/>
              <a:t>صعود أبطأ في الأسواق الصاعدة</a:t>
            </a:r>
            <a:endParaRPr lang="en-US" sz="3200" dirty="0">
              <a:sym typeface="Glacial Indifference"/>
            </a:endParaRPr>
          </a:p>
          <a:p>
            <a:pPr algn="r"/>
            <a:endParaRPr lang="en-US" sz="2400" dirty="0">
              <a:sym typeface="Glacial Indifference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134988" y="6452297"/>
            <a:ext cx="4715112" cy="4632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ar-SA" sz="2800" b="1" dirty="0">
                <a:solidFill>
                  <a:schemeClr val="bg1"/>
                </a:solidFill>
              </a:rPr>
              <a:t>السلبيات</a:t>
            </a:r>
            <a:endParaRPr lang="en-US" sz="2799" b="1" dirty="0">
              <a:solidFill>
                <a:schemeClr val="bg1"/>
              </a:solidFill>
              <a:latin typeface="Glacial Indifference Bold"/>
              <a:ea typeface="Glacial Indifference Bold"/>
              <a:sym typeface="Glacial Indifference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142233" y="3675151"/>
            <a:ext cx="514429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2pPr marL="580389" lvl="1" indent="-342900" algn="ctr" rtl="1">
              <a:lnSpc>
                <a:spcPts val="3079"/>
              </a:lnSpc>
              <a:buFont typeface="Arial" panose="020B0604020202020204" pitchFamily="34" charset="0"/>
              <a:buChar char="•"/>
              <a:defRPr sz="2400"/>
            </a:lvl2pPr>
          </a:lstStyle>
          <a:p>
            <a:pPr lvl="1" algn="r">
              <a:lnSpc>
                <a:spcPct val="100000"/>
              </a:lnSpc>
            </a:pPr>
            <a:r>
              <a:rPr lang="ar-SA" sz="3200" dirty="0"/>
              <a:t>منخفضة التكلفة كبداية</a:t>
            </a:r>
            <a:endParaRPr lang="ar-BH" sz="3200" dirty="0"/>
          </a:p>
          <a:p>
            <a:pPr lvl="1" algn="r">
              <a:lnSpc>
                <a:spcPct val="100000"/>
              </a:lnSpc>
            </a:pPr>
            <a:r>
              <a:rPr lang="ar-SA" sz="3200" dirty="0"/>
              <a:t>إمكانيات نمو عالية بسبب الاستخدام الصناعي</a:t>
            </a:r>
            <a:endParaRPr lang="ar-BH" sz="3200" dirty="0"/>
          </a:p>
          <a:p>
            <a:pPr lvl="1" algn="r">
              <a:lnSpc>
                <a:spcPct val="100000"/>
              </a:lnSpc>
            </a:pPr>
            <a:r>
              <a:rPr lang="ar-SA" sz="3200" dirty="0"/>
              <a:t>غالبًا ما تتفوق على الذهب أثناء التوسع الاقتصادي</a:t>
            </a:r>
            <a:endParaRPr lang="en-US" sz="3200" dirty="0">
              <a:sym typeface="Glacial Indifferenc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396644" y="3024078"/>
            <a:ext cx="4715112" cy="467116"/>
          </a:xfrm>
          <a:prstGeom prst="rect">
            <a:avLst/>
          </a:prstGeom>
          <a:solidFill>
            <a:srgbClr val="00B050"/>
          </a:solidFill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3919"/>
              </a:lnSpc>
              <a:defRPr sz="2800" b="1">
                <a:solidFill>
                  <a:schemeClr val="bg1"/>
                </a:solidFill>
                <a:cs typeface="Akhbar MT" pitchFamily="2" charset="-78"/>
              </a:defRPr>
            </a:lvl1pPr>
          </a:lstStyle>
          <a:p>
            <a:r>
              <a:rPr lang="ar-SA" dirty="0">
                <a:cs typeface="+mn-cs"/>
              </a:rPr>
              <a:t>الإيجابيات</a:t>
            </a:r>
            <a:endParaRPr lang="en-US" dirty="0">
              <a:cs typeface="+mn-cs"/>
              <a:sym typeface="Glacial Indifference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571419" y="7041200"/>
            <a:ext cx="4715112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2pPr marL="580389" lvl="1" indent="-342900" algn="ctr" rtl="1">
              <a:lnSpc>
                <a:spcPts val="3079"/>
              </a:lnSpc>
              <a:buFont typeface="Arial" panose="020B0604020202020204" pitchFamily="34" charset="0"/>
              <a:buChar char="•"/>
              <a:defRPr sz="2400"/>
            </a:lvl2pPr>
          </a:lstStyle>
          <a:p>
            <a:pPr lvl="1" algn="r">
              <a:lnSpc>
                <a:spcPct val="100000"/>
              </a:lnSpc>
            </a:pPr>
            <a:r>
              <a:rPr lang="ar-SA" sz="3200" dirty="0"/>
              <a:t>حجم كبير</a:t>
            </a:r>
            <a:endParaRPr lang="en-US" sz="3200" dirty="0">
              <a:sym typeface="Glacial Indifference"/>
            </a:endParaRPr>
          </a:p>
          <a:p>
            <a:pPr lvl="1" algn="r">
              <a:lnSpc>
                <a:spcPct val="100000"/>
              </a:lnSpc>
            </a:pPr>
            <a:r>
              <a:rPr lang="ar-SA" sz="3200" dirty="0"/>
              <a:t>تقلبات سعرية أكبر</a:t>
            </a:r>
            <a:endParaRPr lang="ar-BH" sz="3200" dirty="0"/>
          </a:p>
          <a:p>
            <a:pPr lvl="1" algn="r">
              <a:lnSpc>
                <a:spcPct val="100000"/>
              </a:lnSpc>
            </a:pPr>
            <a:r>
              <a:rPr lang="ar-SA" sz="3200" dirty="0"/>
              <a:t>سيولة أقل مقارنة بالذهب</a:t>
            </a:r>
            <a:endParaRPr lang="en-US" sz="3200" dirty="0">
              <a:sym typeface="Glacial Indifference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396644" y="6452319"/>
            <a:ext cx="4715112" cy="46711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3919"/>
              </a:lnSpc>
              <a:defRPr sz="2800" b="1">
                <a:solidFill>
                  <a:schemeClr val="bg1"/>
                </a:solidFill>
                <a:cs typeface="Akhbar MT" pitchFamily="2" charset="-78"/>
              </a:defRPr>
            </a:lvl1pPr>
          </a:lstStyle>
          <a:p>
            <a:r>
              <a:rPr lang="ar-SA" dirty="0">
                <a:cs typeface="+mn-cs"/>
              </a:rPr>
              <a:t>السلبيات</a:t>
            </a:r>
            <a:endParaRPr lang="en-US" dirty="0">
              <a:cs typeface="+mn-cs"/>
              <a:sym typeface="Glacial Indifference Bold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5822665" y="0"/>
            <a:ext cx="12465336" cy="2065058"/>
            <a:chOff x="0" y="0"/>
            <a:chExt cx="3364324" cy="65671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364324" cy="656711"/>
            </a:xfrm>
            <a:custGeom>
              <a:avLst/>
              <a:gdLst/>
              <a:ahLst/>
              <a:cxnLst/>
              <a:rect l="l" t="t" r="r" b="b"/>
              <a:pathLst>
                <a:path w="3364324" h="656711">
                  <a:moveTo>
                    <a:pt x="0" y="0"/>
                  </a:moveTo>
                  <a:lnTo>
                    <a:pt x="3364324" y="0"/>
                  </a:lnTo>
                  <a:lnTo>
                    <a:pt x="3364324" y="656711"/>
                  </a:lnTo>
                  <a:lnTo>
                    <a:pt x="0" y="656711"/>
                  </a:lnTo>
                  <a:close/>
                </a:path>
              </a:pathLst>
            </a:custGeom>
            <a:solidFill>
              <a:srgbClr val="1E346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3364324" cy="704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7298173" y="551217"/>
            <a:ext cx="2165077" cy="117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ar-BH" sz="7099" dirty="0">
                <a:solidFill>
                  <a:srgbClr val="CBA148"/>
                </a:solidFill>
                <a:latin typeface="Glacial Indifference"/>
                <a:ea typeface="Glacial Indifference"/>
                <a:sym typeface="Glacial Indifference"/>
              </a:rPr>
              <a:t>الذهب</a:t>
            </a:r>
            <a:r>
              <a:rPr lang="en-US" sz="7099" dirty="0">
                <a:solidFill>
                  <a:srgbClr val="CBA148"/>
                </a:solidFill>
                <a:latin typeface="Glacial Indifference"/>
                <a:ea typeface="Glacial Indifference"/>
                <a:sym typeface="Glacial Indifference"/>
              </a:rPr>
              <a:t>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658801" y="551217"/>
            <a:ext cx="2190799" cy="1175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ar-BH" sz="7099" dirty="0">
                <a:solidFill>
                  <a:srgbClr val="CBA148"/>
                </a:solidFill>
                <a:latin typeface="Glacial Indifference" panose="020B0604020202020204" charset="0"/>
                <a:ea typeface="Glacial Indifference"/>
                <a:sym typeface="Glacial Indifference"/>
              </a:rPr>
              <a:t>الفضة</a:t>
            </a:r>
            <a:endParaRPr lang="en-US" sz="7099" dirty="0">
              <a:solidFill>
                <a:srgbClr val="CBA148"/>
              </a:solidFill>
              <a:latin typeface="Glacial Indifference" panose="020B0604020202020204" charset="0"/>
              <a:ea typeface="Glacial Indifference"/>
              <a:sym typeface="Glacial Indifference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1093153" y="551217"/>
            <a:ext cx="936873" cy="1219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en-US" sz="7099" dirty="0">
                <a:solidFill>
                  <a:srgbClr val="CBA148"/>
                </a:solidFill>
                <a:latin typeface="Glacial Indifference"/>
                <a:ea typeface="Glacial Indifference"/>
                <a:sym typeface="Glacial Indifference"/>
              </a:rPr>
              <a:t>Vs</a:t>
            </a:r>
          </a:p>
        </p:txBody>
      </p:sp>
      <p:sp>
        <p:nvSpPr>
          <p:cNvPr id="27" name="Freeform 27"/>
          <p:cNvSpPr/>
          <p:nvPr/>
        </p:nvSpPr>
        <p:spPr>
          <a:xfrm>
            <a:off x="-9525" y="-9525"/>
            <a:ext cx="1728162" cy="662462"/>
          </a:xfrm>
          <a:custGeom>
            <a:avLst/>
            <a:gdLst/>
            <a:ahLst/>
            <a:cxnLst/>
            <a:rect l="l" t="t" r="r" b="b"/>
            <a:pathLst>
              <a:path w="1728162" h="662462">
                <a:moveTo>
                  <a:pt x="0" y="0"/>
                </a:moveTo>
                <a:lnTo>
                  <a:pt x="1728162" y="0"/>
                </a:lnTo>
                <a:lnTo>
                  <a:pt x="1728162" y="662462"/>
                </a:lnTo>
                <a:lnTo>
                  <a:pt x="0" y="662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8314" y="2203420"/>
            <a:ext cx="1923780" cy="1923780"/>
          </a:xfrm>
          <a:custGeom>
            <a:avLst/>
            <a:gdLst/>
            <a:ahLst/>
            <a:cxnLst/>
            <a:rect l="l" t="t" r="r" b="b"/>
            <a:pathLst>
              <a:path w="1923780" h="1923780">
                <a:moveTo>
                  <a:pt x="0" y="0"/>
                </a:moveTo>
                <a:lnTo>
                  <a:pt x="1923780" y="0"/>
                </a:lnTo>
                <a:lnTo>
                  <a:pt x="1923780" y="1923780"/>
                </a:lnTo>
                <a:lnTo>
                  <a:pt x="0" y="192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372094" y="2224933"/>
            <a:ext cx="1876399" cy="1876399"/>
          </a:xfrm>
          <a:custGeom>
            <a:avLst/>
            <a:gdLst/>
            <a:ahLst/>
            <a:cxnLst/>
            <a:rect l="l" t="t" r="r" b="b"/>
            <a:pathLst>
              <a:path w="1876399" h="1876399">
                <a:moveTo>
                  <a:pt x="0" y="0"/>
                </a:moveTo>
                <a:lnTo>
                  <a:pt x="1876399" y="0"/>
                </a:lnTo>
                <a:lnTo>
                  <a:pt x="1876399" y="1876398"/>
                </a:lnTo>
                <a:lnTo>
                  <a:pt x="0" y="1876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79895" y="4799966"/>
            <a:ext cx="3696334" cy="3696334"/>
          </a:xfrm>
          <a:custGeom>
            <a:avLst/>
            <a:gdLst/>
            <a:ahLst/>
            <a:cxnLst/>
            <a:rect l="l" t="t" r="r" b="b"/>
            <a:pathLst>
              <a:path w="3696334" h="3696334">
                <a:moveTo>
                  <a:pt x="0" y="0"/>
                </a:moveTo>
                <a:lnTo>
                  <a:pt x="3696335" y="0"/>
                </a:lnTo>
                <a:lnTo>
                  <a:pt x="3696335" y="3696334"/>
                </a:lnTo>
                <a:lnTo>
                  <a:pt x="0" y="36963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7033263" y="1130827"/>
            <a:ext cx="11254737" cy="1129346"/>
            <a:chOff x="0" y="0"/>
            <a:chExt cx="2964211" cy="297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64211" cy="297441"/>
            </a:xfrm>
            <a:custGeom>
              <a:avLst/>
              <a:gdLst/>
              <a:ahLst/>
              <a:cxnLst/>
              <a:rect l="l" t="t" r="r" b="b"/>
              <a:pathLst>
                <a:path w="2964211" h="297441">
                  <a:moveTo>
                    <a:pt x="0" y="0"/>
                  </a:moveTo>
                  <a:lnTo>
                    <a:pt x="2964211" y="0"/>
                  </a:lnTo>
                  <a:lnTo>
                    <a:pt x="2964211" y="297441"/>
                  </a:lnTo>
                  <a:lnTo>
                    <a:pt x="0" y="297441"/>
                  </a:lnTo>
                  <a:close/>
                </a:path>
              </a:pathLst>
            </a:custGeom>
            <a:solidFill>
              <a:srgbClr val="CBA1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2964211" cy="3641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209800" y="1023762"/>
            <a:ext cx="11094091" cy="1199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0080"/>
              </a:lnSpc>
              <a:spcBef>
                <a:spcPct val="0"/>
              </a:spcBef>
            </a:pPr>
            <a:r>
              <a:rPr lang="ar-SA" sz="7200" dirty="0">
                <a:solidFill>
                  <a:schemeClr val="bg1"/>
                </a:solidFill>
              </a:rPr>
              <a:t>أنواع وأوزان السبائك</a:t>
            </a:r>
            <a:endParaRPr lang="en-US" sz="7200" i="1" dirty="0">
              <a:solidFill>
                <a:schemeClr val="bg1"/>
              </a:solidFill>
              <a:latin typeface="Lora Italics"/>
              <a:ea typeface="Lora Italics"/>
              <a:sym typeface="Lora Italics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5544800" y="3371920"/>
            <a:ext cx="2743200" cy="6339586"/>
            <a:chOff x="0" y="0"/>
            <a:chExt cx="2985366" cy="166968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85366" cy="1669685"/>
            </a:xfrm>
            <a:custGeom>
              <a:avLst/>
              <a:gdLst/>
              <a:ahLst/>
              <a:cxnLst/>
              <a:rect l="l" t="t" r="r" b="b"/>
              <a:pathLst>
                <a:path w="2985366" h="1669685">
                  <a:moveTo>
                    <a:pt x="0" y="0"/>
                  </a:moveTo>
                  <a:lnTo>
                    <a:pt x="2985366" y="0"/>
                  </a:lnTo>
                  <a:lnTo>
                    <a:pt x="2985366" y="1669685"/>
                  </a:lnTo>
                  <a:lnTo>
                    <a:pt x="0" y="1669685"/>
                  </a:lnTo>
                  <a:close/>
                </a:path>
              </a:pathLst>
            </a:custGeom>
            <a:solidFill>
              <a:srgbClr val="CBA148"/>
            </a:solidFill>
          </p:spPr>
          <p:txBody>
            <a:bodyPr/>
            <a:lstStyle/>
            <a:p>
              <a:endParaRPr lang="en-US" b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2985366" cy="17363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endParaRPr b="1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676166" y="3375914"/>
            <a:ext cx="9901325" cy="6339586"/>
            <a:chOff x="0" y="0"/>
            <a:chExt cx="2607756" cy="166968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607757" cy="1669685"/>
            </a:xfrm>
            <a:custGeom>
              <a:avLst/>
              <a:gdLst/>
              <a:ahLst/>
              <a:cxnLst/>
              <a:rect l="l" t="t" r="r" b="b"/>
              <a:pathLst>
                <a:path w="2607757" h="1669685">
                  <a:moveTo>
                    <a:pt x="0" y="0"/>
                  </a:moveTo>
                  <a:lnTo>
                    <a:pt x="2607757" y="0"/>
                  </a:lnTo>
                  <a:lnTo>
                    <a:pt x="2607757" y="1669685"/>
                  </a:lnTo>
                  <a:lnTo>
                    <a:pt x="0" y="1669685"/>
                  </a:lnTo>
                  <a:close/>
                </a:path>
              </a:pathLst>
            </a:custGeom>
            <a:solidFill>
              <a:srgbClr val="9373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2607756" cy="17363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5676162" y="3270249"/>
            <a:ext cx="9860546" cy="5971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r" rtl="1">
              <a:lnSpc>
                <a:spcPts val="307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sz="2000" dirty="0">
              <a:solidFill>
                <a:schemeClr val="bg1"/>
              </a:solidFill>
            </a:endParaRPr>
          </a:p>
          <a:p>
            <a:pPr marL="580389" lvl="1" indent="-342900" algn="r" rtl="1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ar-SA" sz="2800" dirty="0">
                <a:solidFill>
                  <a:schemeClr val="bg1"/>
                </a:solidFill>
              </a:rPr>
              <a:t>1 جرام، 5 جرام، 10 جرام، 20 جرام، 50 جرام، 100 جرام، 250</a:t>
            </a:r>
            <a:r>
              <a:rPr lang="ar-BH" sz="2800" dirty="0">
                <a:solidFill>
                  <a:schemeClr val="bg1"/>
                </a:solidFill>
              </a:rPr>
              <a:t> </a:t>
            </a:r>
            <a:r>
              <a:rPr lang="ar-SA" sz="2800" dirty="0">
                <a:solidFill>
                  <a:schemeClr val="bg1"/>
                </a:solidFill>
              </a:rPr>
              <a:t>جرام، 500 جرام، 1 كجم</a:t>
            </a:r>
            <a:r>
              <a:rPr lang="ar-BH" sz="2800" dirty="0">
                <a:solidFill>
                  <a:schemeClr val="bg1"/>
                </a:solidFill>
              </a:rPr>
              <a:t> </a:t>
            </a:r>
          </a:p>
          <a:p>
            <a:pPr marL="580389" lvl="1" indent="-342900" algn="r" rtl="1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ar-SA" sz="2800" dirty="0">
                <a:solidFill>
                  <a:schemeClr val="bg1"/>
                </a:solidFill>
              </a:rPr>
              <a:t>أونصة واحدة، 10 أونصات (شائع جدًا في الفضة)</a:t>
            </a:r>
            <a:endParaRPr lang="en-US" sz="2400" dirty="0">
              <a:solidFill>
                <a:schemeClr val="bg1"/>
              </a:solidFill>
              <a:latin typeface="Glacial Indifference"/>
              <a:ea typeface="Glacial Indifference"/>
              <a:sym typeface="Glacial Indifference"/>
            </a:endParaRPr>
          </a:p>
          <a:p>
            <a:pPr marL="342900" indent="-342900" algn="r" rtl="1">
              <a:lnSpc>
                <a:spcPts val="307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Glacial Indifference"/>
              <a:ea typeface="Glacial Indifference"/>
              <a:sym typeface="Glacial Indifference"/>
            </a:endParaRPr>
          </a:p>
          <a:p>
            <a:pPr marL="580389" lvl="1" indent="-342900" algn="r" rtl="1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ar-SA" sz="2800" dirty="0">
                <a:solidFill>
                  <a:schemeClr val="bg1"/>
                </a:solidFill>
              </a:rPr>
              <a:t>سبائك مصبوبة: أرخص، شكل خشن، مناسبة للاستثمارات الكبيرة</a:t>
            </a:r>
            <a:endParaRPr lang="ar-BH" sz="2800" dirty="0">
              <a:solidFill>
                <a:schemeClr val="bg1"/>
              </a:solidFill>
            </a:endParaRPr>
          </a:p>
          <a:p>
            <a:pPr marL="580389" lvl="1" indent="-342900" algn="r" rtl="1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ar-SA" sz="2800" dirty="0">
                <a:solidFill>
                  <a:schemeClr val="bg1"/>
                </a:solidFill>
              </a:rPr>
              <a:t>سبائك مصقولة: مظهر ناعم ولامع، تباع بسعر أعلى</a:t>
            </a:r>
          </a:p>
          <a:p>
            <a:pPr marL="580389" lvl="1" indent="-342900" algn="r" rtl="1">
              <a:lnSpc>
                <a:spcPts val="3079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Glacial Indifference"/>
              <a:ea typeface="Glacial Indifference"/>
              <a:sym typeface="Glacial Indifference"/>
            </a:endParaRPr>
          </a:p>
          <a:p>
            <a:pPr marL="342900" indent="-342900" algn="r" rtl="1">
              <a:lnSpc>
                <a:spcPts val="307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Glacial Indifference"/>
              <a:ea typeface="Glacial Indifference"/>
              <a:sym typeface="Glacial Indifference"/>
            </a:endParaRPr>
          </a:p>
          <a:p>
            <a:pPr marL="580389" lvl="1" indent="-342900" algn="r" rtl="1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ar-SA" sz="2800" dirty="0">
                <a:solidFill>
                  <a:schemeClr val="bg1"/>
                </a:solidFill>
              </a:rPr>
              <a:t>الذهب: 999.9 (24 قيراط)</a:t>
            </a:r>
            <a:endParaRPr lang="ar-BH" sz="2800" dirty="0">
              <a:solidFill>
                <a:schemeClr val="bg1"/>
              </a:solidFill>
            </a:endParaRPr>
          </a:p>
          <a:p>
            <a:pPr marL="580389" lvl="1" indent="-342900" algn="r" rtl="1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ar-SA" sz="2800" dirty="0">
                <a:solidFill>
                  <a:schemeClr val="bg1"/>
                </a:solidFill>
              </a:rPr>
              <a:t>الفضة: 999 (فضة نقية)</a:t>
            </a:r>
          </a:p>
          <a:p>
            <a:pPr marL="342900" indent="-342900" algn="r" rtl="1">
              <a:lnSpc>
                <a:spcPts val="307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Glacial Indifference"/>
              <a:ea typeface="Glacial Indifference"/>
              <a:sym typeface="Glacial Indifference"/>
            </a:endParaRPr>
          </a:p>
          <a:p>
            <a:pPr marL="580389" lvl="1" indent="-342900" algn="r" rtl="1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ar-SA" sz="2800" dirty="0">
                <a:solidFill>
                  <a:schemeClr val="bg1"/>
                </a:solidFill>
              </a:rPr>
              <a:t>الرقم التسلسلي</a:t>
            </a:r>
            <a:endParaRPr lang="ar-BH" sz="2800" dirty="0">
              <a:solidFill>
                <a:schemeClr val="bg1"/>
              </a:solidFill>
            </a:endParaRPr>
          </a:p>
          <a:p>
            <a:pPr marL="580389" lvl="1" indent="-342900" algn="r" rtl="1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ar-SA" sz="2800" dirty="0">
                <a:solidFill>
                  <a:schemeClr val="bg1"/>
                </a:solidFill>
              </a:rPr>
              <a:t>شعار المصفاة (مثل </a:t>
            </a:r>
            <a:r>
              <a:rPr lang="en-US" sz="2800" dirty="0">
                <a:solidFill>
                  <a:schemeClr val="bg1"/>
                </a:solidFill>
              </a:rPr>
              <a:t>PAMP، </a:t>
            </a:r>
            <a:r>
              <a:rPr lang="en-US" sz="2800" dirty="0" err="1">
                <a:solidFill>
                  <a:schemeClr val="bg1"/>
                </a:solidFill>
              </a:rPr>
              <a:t>Valcambi</a:t>
            </a:r>
            <a:r>
              <a:rPr lang="en-US" sz="2800" dirty="0">
                <a:solidFill>
                  <a:schemeClr val="bg1"/>
                </a:solidFill>
              </a:rPr>
              <a:t>، Emirates Gold)</a:t>
            </a:r>
            <a:endParaRPr lang="ar-BH" sz="2800" dirty="0">
              <a:solidFill>
                <a:schemeClr val="bg1"/>
              </a:solidFill>
            </a:endParaRPr>
          </a:p>
          <a:p>
            <a:pPr marL="580389" lvl="1" indent="-342900" algn="r" rtl="1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ar-SA" sz="2800" dirty="0">
                <a:solidFill>
                  <a:schemeClr val="bg1"/>
                </a:solidFill>
              </a:rPr>
              <a:t>شهادة الأصالة</a:t>
            </a:r>
            <a:endParaRPr lang="en-US" sz="2400" dirty="0">
              <a:solidFill>
                <a:schemeClr val="bg1"/>
              </a:solidFill>
              <a:latin typeface="Glacial Indifference"/>
              <a:ea typeface="Glacial Indifference"/>
              <a:sym typeface="Glacial Indifference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5832406" y="3963785"/>
            <a:ext cx="2167985" cy="503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ar-SA" sz="3200" b="1" dirty="0">
                <a:solidFill>
                  <a:schemeClr val="bg1"/>
                </a:solidFill>
              </a:rPr>
              <a:t>الأوزان الشائعة</a:t>
            </a:r>
            <a:endParaRPr lang="en-US" sz="2800" b="1" dirty="0">
              <a:solidFill>
                <a:schemeClr val="bg1"/>
              </a:solidFill>
              <a:latin typeface="Glacial Indifference"/>
              <a:ea typeface="Glacial Indifference"/>
              <a:sym typeface="Glacial Indifference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6032611" y="5149056"/>
            <a:ext cx="1767578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ar-SA" sz="3200" b="1" dirty="0">
                <a:solidFill>
                  <a:schemeClr val="bg1"/>
                </a:solidFill>
              </a:rPr>
              <a:t>أنواع السبائك</a:t>
            </a:r>
            <a:endParaRPr lang="en-US" sz="2800" b="1" dirty="0">
              <a:solidFill>
                <a:schemeClr val="bg1"/>
              </a:solidFill>
              <a:latin typeface="Glacial Indifference"/>
              <a:ea typeface="Glacial Indifference"/>
              <a:sym typeface="Glacial Indifference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6516703" y="6743383"/>
            <a:ext cx="799393" cy="991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ar-SA" sz="3200" b="1" dirty="0">
                <a:solidFill>
                  <a:schemeClr val="bg1"/>
                </a:solidFill>
              </a:rPr>
              <a:t>درجة النقاء</a:t>
            </a:r>
            <a:endParaRPr lang="en-US" sz="2800" b="1" dirty="0">
              <a:solidFill>
                <a:schemeClr val="bg1"/>
              </a:solidFill>
              <a:latin typeface="Glacial Indifference"/>
              <a:ea typeface="Glacial Indifference"/>
              <a:sym typeface="Glacial Indifference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5698335" y="8269507"/>
            <a:ext cx="2368675" cy="453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ar-SA" sz="2800" b="1" dirty="0">
                <a:solidFill>
                  <a:schemeClr val="bg1"/>
                </a:solidFill>
              </a:rPr>
              <a:t>الميزات المهمة</a:t>
            </a:r>
            <a:endParaRPr lang="en-US" sz="2699" b="1" dirty="0">
              <a:solidFill>
                <a:schemeClr val="bg1"/>
              </a:solidFill>
              <a:latin typeface="Glacial Indifference"/>
              <a:ea typeface="Glacial Indifference"/>
              <a:sym typeface="Glacial Indifference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-9525" y="-9525"/>
            <a:ext cx="1728162" cy="662462"/>
          </a:xfrm>
          <a:custGeom>
            <a:avLst/>
            <a:gdLst/>
            <a:ahLst/>
            <a:cxnLst/>
            <a:rect l="l" t="t" r="r" b="b"/>
            <a:pathLst>
              <a:path w="1728162" h="662462">
                <a:moveTo>
                  <a:pt x="0" y="0"/>
                </a:moveTo>
                <a:lnTo>
                  <a:pt x="1728162" y="0"/>
                </a:lnTo>
                <a:lnTo>
                  <a:pt x="1728162" y="662462"/>
                </a:lnTo>
                <a:lnTo>
                  <a:pt x="0" y="6624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76935" y="7665"/>
            <a:ext cx="6011065" cy="10279335"/>
            <a:chOff x="0" y="0"/>
            <a:chExt cx="1583161" cy="27073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83161" cy="2707315"/>
            </a:xfrm>
            <a:custGeom>
              <a:avLst/>
              <a:gdLst/>
              <a:ahLst/>
              <a:cxnLst/>
              <a:rect l="l" t="t" r="r" b="b"/>
              <a:pathLst>
                <a:path w="1583161" h="2707315">
                  <a:moveTo>
                    <a:pt x="0" y="0"/>
                  </a:moveTo>
                  <a:lnTo>
                    <a:pt x="1583161" y="0"/>
                  </a:lnTo>
                  <a:lnTo>
                    <a:pt x="1583161" y="2707315"/>
                  </a:lnTo>
                  <a:lnTo>
                    <a:pt x="0" y="2707315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pPr algn="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583161" cy="2754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3079"/>
                </a:lnSpc>
              </a:pPr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173633" y="1032533"/>
            <a:ext cx="4217670" cy="8229600"/>
            <a:chOff x="0" y="0"/>
            <a:chExt cx="653427" cy="12749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53427" cy="1274980"/>
            </a:xfrm>
            <a:custGeom>
              <a:avLst/>
              <a:gdLst/>
              <a:ahLst/>
              <a:cxnLst/>
              <a:rect l="l" t="t" r="r" b="b"/>
              <a:pathLst>
                <a:path w="653427" h="1274980">
                  <a:moveTo>
                    <a:pt x="0" y="0"/>
                  </a:moveTo>
                  <a:lnTo>
                    <a:pt x="653427" y="0"/>
                  </a:lnTo>
                  <a:lnTo>
                    <a:pt x="653427" y="1274980"/>
                  </a:lnTo>
                  <a:lnTo>
                    <a:pt x="0" y="1274980"/>
                  </a:lnTo>
                  <a:close/>
                </a:path>
              </a:pathLst>
            </a:custGeom>
            <a:blipFill>
              <a:blip r:embed="rId2"/>
              <a:stretch>
                <a:fillRect l="-14268" r="-14268"/>
              </a:stretch>
            </a:blipFill>
          </p:spPr>
          <p:txBody>
            <a:bodyPr/>
            <a:lstStyle/>
            <a:p>
              <a:pPr algn="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79740" y="4658767"/>
            <a:ext cx="4931326" cy="238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r" rtl="1">
              <a:lnSpc>
                <a:spcPts val="3079"/>
              </a:lnSpc>
              <a:buFont typeface="Arial"/>
              <a:buChar char="•"/>
            </a:pPr>
            <a:r>
              <a:rPr lang="ar-SA" sz="2800" dirty="0">
                <a:solidFill>
                  <a:schemeClr val="bg1"/>
                </a:solidFill>
              </a:rPr>
              <a:t>مجوهرات المرية</a:t>
            </a:r>
            <a:endParaRPr lang="ar-BH" sz="2800" dirty="0">
              <a:solidFill>
                <a:schemeClr val="bg1"/>
              </a:solidFill>
            </a:endParaRPr>
          </a:p>
          <a:p>
            <a:pPr marL="474979" lvl="1" indent="-237490" algn="r" rtl="1">
              <a:lnSpc>
                <a:spcPts val="3079"/>
              </a:lnSpc>
              <a:buFont typeface="Arial"/>
              <a:buChar char="•"/>
            </a:pPr>
            <a:r>
              <a:rPr lang="ar-SA" sz="2800" dirty="0">
                <a:solidFill>
                  <a:schemeClr val="bg1"/>
                </a:solidFill>
              </a:rPr>
              <a:t>خلف للذهب</a:t>
            </a:r>
            <a:endParaRPr lang="ar-BH" sz="2800" dirty="0">
              <a:solidFill>
                <a:schemeClr val="bg1"/>
              </a:solidFill>
            </a:endParaRPr>
          </a:p>
          <a:p>
            <a:pPr marL="474979" lvl="1" indent="-237490" algn="r" rtl="1">
              <a:lnSpc>
                <a:spcPts val="3079"/>
              </a:lnSpc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MSS </a:t>
            </a:r>
            <a:r>
              <a:rPr lang="ar-SA" sz="2800" dirty="0">
                <a:solidFill>
                  <a:schemeClr val="bg1"/>
                </a:solidFill>
              </a:rPr>
              <a:t>للمجوهرات</a:t>
            </a:r>
            <a:endParaRPr lang="ar-BH" sz="2800" dirty="0">
              <a:solidFill>
                <a:schemeClr val="bg1"/>
              </a:solidFill>
            </a:endParaRPr>
          </a:p>
          <a:p>
            <a:pPr marL="474979" lvl="1" indent="-237490" algn="r" rtl="1">
              <a:lnSpc>
                <a:spcPts val="3079"/>
              </a:lnSpc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Bullion Mart</a:t>
            </a:r>
            <a:endParaRPr lang="ar-BH" sz="2800" dirty="0">
              <a:solidFill>
                <a:schemeClr val="bg1"/>
              </a:solidFill>
            </a:endParaRPr>
          </a:p>
          <a:p>
            <a:pPr marL="474979" lvl="1" indent="-237490" algn="r" rtl="1">
              <a:lnSpc>
                <a:spcPts val="3079"/>
              </a:lnSpc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Glacial Indifference"/>
                <a:ea typeface="Glacial Indifference"/>
                <a:sym typeface="Glacial Indifference"/>
              </a:rPr>
              <a:t>Rizan Bullion</a:t>
            </a:r>
          </a:p>
          <a:p>
            <a:pPr algn="r" rtl="1">
              <a:lnSpc>
                <a:spcPts val="3079"/>
              </a:lnSpc>
            </a:pPr>
            <a:endParaRPr lang="en-US" sz="2400" dirty="0">
              <a:solidFill>
                <a:schemeClr val="bg1"/>
              </a:solidFill>
              <a:latin typeface="Glacial Indifference"/>
              <a:ea typeface="Glacial Indifference"/>
              <a:sym typeface="Glacial Indifferenc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04800" y="3296210"/>
            <a:ext cx="530278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BA148"/>
                </a:solidFill>
                <a:effectLst/>
                <a:uLnTx/>
                <a:uFillTx/>
                <a:latin typeface="Calibri"/>
              </a:rPr>
              <a:t>البائعون المحليون الموثوقون (في البحرين)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CBA148"/>
                </a:solidFill>
                <a:effectLst/>
                <a:uLnTx/>
                <a:uFillTx/>
                <a:latin typeface="Calibri"/>
              </a:rPr>
              <a:t>: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CBA148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897260" y="4658486"/>
            <a:ext cx="4931326" cy="2356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0389" lvl="1" indent="-342900" algn="r" rtl="1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bg1"/>
                </a:solidFill>
              </a:rPr>
              <a:t>شهادة</a:t>
            </a:r>
            <a:r>
              <a:rPr lang="ar-BH" sz="2400" dirty="0">
                <a:solidFill>
                  <a:schemeClr val="bg1"/>
                </a:solidFill>
              </a:rPr>
              <a:t> السبيكة</a:t>
            </a:r>
          </a:p>
          <a:p>
            <a:pPr marL="580389" lvl="1" indent="-342900" algn="r" rtl="1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bg1"/>
                </a:solidFill>
              </a:rPr>
              <a:t>الختم والرقم التسلسلي</a:t>
            </a:r>
            <a:endParaRPr lang="ar-BH" sz="2400" dirty="0">
              <a:solidFill>
                <a:schemeClr val="bg1"/>
              </a:solidFill>
            </a:endParaRPr>
          </a:p>
          <a:p>
            <a:pPr marL="580389" lvl="1" indent="-342900" algn="r" rtl="1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bg1"/>
                </a:solidFill>
              </a:rPr>
              <a:t>الفواتير والشفافية</a:t>
            </a:r>
            <a:endParaRPr lang="ar-BH" sz="2400" dirty="0">
              <a:solidFill>
                <a:schemeClr val="bg1"/>
              </a:solidFill>
            </a:endParaRPr>
          </a:p>
          <a:p>
            <a:pPr marL="580389" lvl="1" indent="-342900" algn="r" rtl="1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bg1"/>
                </a:solidFill>
              </a:rPr>
              <a:t>سياسة إعادة الشراء</a:t>
            </a:r>
            <a:endParaRPr lang="ar-BH" sz="2400" dirty="0">
              <a:solidFill>
                <a:schemeClr val="bg1"/>
              </a:solidFill>
            </a:endParaRPr>
          </a:p>
          <a:p>
            <a:pPr marL="580389" lvl="1" indent="-342900" algn="r" rtl="1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bg1"/>
                </a:solidFill>
              </a:rPr>
              <a:t>السمعة والتقييمات</a:t>
            </a:r>
          </a:p>
          <a:p>
            <a:pPr marL="342900" indent="-342900" algn="r" rtl="1">
              <a:lnSpc>
                <a:spcPts val="3079"/>
              </a:lnSpc>
              <a:buFont typeface="Arial" panose="020B0604020202020204" pitchFamily="34" charset="0"/>
              <a:buChar char="•"/>
            </a:pPr>
            <a:endParaRPr lang="en-US" sz="2199" dirty="0">
              <a:solidFill>
                <a:schemeClr val="bg1"/>
              </a:solidFill>
              <a:latin typeface="Glacial Indifference"/>
              <a:ea typeface="Glacial Indifference"/>
              <a:sym typeface="Glacial Indifferenc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591262" y="3331770"/>
            <a:ext cx="4931326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defRPr>
            </a:lvl1pPr>
          </a:lstStyle>
          <a:p>
            <a:pPr rtl="1"/>
            <a:r>
              <a:rPr lang="ar-SA" sz="3600" dirty="0">
                <a:solidFill>
                  <a:srgbClr val="CBA148"/>
                </a:solidFill>
                <a:cs typeface="+mn-cs"/>
              </a:rPr>
              <a:t>ما الذي يجب التحقق منه قبل الشراء؟</a:t>
            </a:r>
            <a:endParaRPr lang="en-US" sz="3600" dirty="0">
              <a:solidFill>
                <a:srgbClr val="CBA148"/>
              </a:solidFill>
              <a:cs typeface="+mn-cs"/>
              <a:sym typeface="Glacial Indifference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-193752" y="7989767"/>
            <a:ext cx="6089157" cy="37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0389" lvl="1" indent="-342900" algn="r" rtl="1">
              <a:lnSpc>
                <a:spcPts val="3079"/>
              </a:lnSpc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bg1"/>
                </a:solidFill>
              </a:rPr>
              <a:t>غير مستحسن إلا لتحديد الأسعار</a:t>
            </a:r>
            <a:endParaRPr lang="en-US" sz="2000" dirty="0">
              <a:solidFill>
                <a:schemeClr val="bg1"/>
              </a:solidFill>
              <a:latin typeface="Glacial Indifference"/>
              <a:ea typeface="Glacial Indifference"/>
              <a:sym typeface="Glacial Indifferenc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76255" y="7298596"/>
            <a:ext cx="4931326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buNone/>
            </a:pPr>
            <a:r>
              <a:rPr lang="ar-SA" sz="3600" b="1" dirty="0">
                <a:solidFill>
                  <a:srgbClr val="CBA148"/>
                </a:solidFill>
              </a:rPr>
              <a:t>المنصات الإلكترونية:</a:t>
            </a:r>
            <a:endParaRPr lang="ar-SA" sz="3600" dirty="0">
              <a:solidFill>
                <a:srgbClr val="CBA148"/>
              </a:solidFill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457199" y="1283197"/>
            <a:ext cx="9969721" cy="1465979"/>
            <a:chOff x="-181107" y="-44755"/>
            <a:chExt cx="2405494" cy="38610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24387" cy="319427"/>
            </a:xfrm>
            <a:custGeom>
              <a:avLst/>
              <a:gdLst/>
              <a:ahLst/>
              <a:cxnLst/>
              <a:rect l="l" t="t" r="r" b="b"/>
              <a:pathLst>
                <a:path w="2224387" h="319427">
                  <a:moveTo>
                    <a:pt x="0" y="0"/>
                  </a:moveTo>
                  <a:lnTo>
                    <a:pt x="2224387" y="0"/>
                  </a:lnTo>
                  <a:lnTo>
                    <a:pt x="2224387" y="319427"/>
                  </a:lnTo>
                  <a:lnTo>
                    <a:pt x="0" y="319427"/>
                  </a:lnTo>
                  <a:close/>
                </a:path>
              </a:pathLst>
            </a:custGeom>
            <a:solidFill>
              <a:srgbClr val="CBA148"/>
            </a:solidFill>
          </p:spPr>
          <p:txBody>
            <a:bodyPr/>
            <a:lstStyle/>
            <a:p>
              <a:pPr marL="0" algn="l" defTabSz="914400" rtl="0" eaLnBrk="1" latinLnBrk="0" hangingPunct="1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-181107" y="-44755"/>
              <a:ext cx="2224388" cy="3861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buNone/>
              </a:pPr>
              <a:r>
                <a:rPr lang="ar-SA" sz="4400" b="1" dirty="0">
                  <a:solidFill>
                    <a:schemeClr val="bg1"/>
                  </a:solidFill>
                </a:rPr>
                <a:t>البائعون المحليون الموثوقون (في البحرين)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-9525" y="-9525"/>
            <a:ext cx="1728162" cy="662462"/>
          </a:xfrm>
          <a:custGeom>
            <a:avLst/>
            <a:gdLst/>
            <a:ahLst/>
            <a:cxnLst/>
            <a:rect l="l" t="t" r="r" b="b"/>
            <a:pathLst>
              <a:path w="1728162" h="662462">
                <a:moveTo>
                  <a:pt x="0" y="0"/>
                </a:moveTo>
                <a:lnTo>
                  <a:pt x="1728162" y="0"/>
                </a:lnTo>
                <a:lnTo>
                  <a:pt x="1728162" y="662462"/>
                </a:lnTo>
                <a:lnTo>
                  <a:pt x="0" y="662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algn="r"/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839617" cy="10287000"/>
            <a:chOff x="0" y="0"/>
            <a:chExt cx="654758" cy="11534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4758" cy="1153414"/>
            </a:xfrm>
            <a:custGeom>
              <a:avLst/>
              <a:gdLst/>
              <a:ahLst/>
              <a:cxnLst/>
              <a:rect l="l" t="t" r="r" b="b"/>
              <a:pathLst>
                <a:path w="654758" h="1153414">
                  <a:moveTo>
                    <a:pt x="0" y="0"/>
                  </a:moveTo>
                  <a:lnTo>
                    <a:pt x="654758" y="0"/>
                  </a:lnTo>
                  <a:lnTo>
                    <a:pt x="654758" y="1153414"/>
                  </a:lnTo>
                  <a:lnTo>
                    <a:pt x="0" y="1153414"/>
                  </a:lnTo>
                  <a:close/>
                </a:path>
              </a:pathLst>
            </a:custGeom>
            <a:blipFill>
              <a:blip r:embed="rId2"/>
              <a:stretch>
                <a:fillRect l="-8682" r="-868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801600" y="1756731"/>
            <a:ext cx="3073929" cy="716286"/>
            <a:chOff x="0" y="0"/>
            <a:chExt cx="988474" cy="1855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88474" cy="185512"/>
            </a:xfrm>
            <a:custGeom>
              <a:avLst/>
              <a:gdLst/>
              <a:ahLst/>
              <a:cxnLst/>
              <a:rect l="l" t="t" r="r" b="b"/>
              <a:pathLst>
                <a:path w="988474" h="185512">
                  <a:moveTo>
                    <a:pt x="0" y="0"/>
                  </a:moveTo>
                  <a:lnTo>
                    <a:pt x="988474" y="0"/>
                  </a:lnTo>
                  <a:lnTo>
                    <a:pt x="988474" y="185512"/>
                  </a:lnTo>
                  <a:lnTo>
                    <a:pt x="0" y="185512"/>
                  </a:lnTo>
                  <a:close/>
                </a:path>
              </a:pathLst>
            </a:custGeom>
            <a:solidFill>
              <a:srgbClr val="CBA1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988474" cy="233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312930" y="6791494"/>
            <a:ext cx="5562600" cy="900171"/>
            <a:chOff x="0" y="0"/>
            <a:chExt cx="912238" cy="1689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12238" cy="168939"/>
            </a:xfrm>
            <a:custGeom>
              <a:avLst/>
              <a:gdLst/>
              <a:ahLst/>
              <a:cxnLst/>
              <a:rect l="l" t="t" r="r" b="b"/>
              <a:pathLst>
                <a:path w="912238" h="168939">
                  <a:moveTo>
                    <a:pt x="0" y="0"/>
                  </a:moveTo>
                  <a:lnTo>
                    <a:pt x="912238" y="0"/>
                  </a:lnTo>
                  <a:lnTo>
                    <a:pt x="912238" y="168939"/>
                  </a:lnTo>
                  <a:lnTo>
                    <a:pt x="0" y="168939"/>
                  </a:lnTo>
                  <a:close/>
                </a:path>
              </a:pathLst>
            </a:custGeom>
            <a:solidFill>
              <a:srgbClr val="CBA1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912238" cy="2165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174528" y="652937"/>
            <a:ext cx="9522672" cy="716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020"/>
              </a:lnSpc>
              <a:spcBef>
                <a:spcPct val="0"/>
              </a:spcBef>
            </a:pPr>
            <a:r>
              <a:rPr lang="ar-SA" sz="4400" b="1" dirty="0">
                <a:solidFill>
                  <a:srgbClr val="CBA148"/>
                </a:solidFill>
              </a:rPr>
              <a:t>طرق الاستثمار</a:t>
            </a:r>
            <a:endParaRPr lang="en-US" sz="4300" b="1" i="1" dirty="0">
              <a:solidFill>
                <a:srgbClr val="CBA148"/>
              </a:solidFill>
              <a:latin typeface="Lora Italics"/>
              <a:ea typeface="Lora Italics"/>
              <a:sym typeface="Lora Itali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9525" y="-9525"/>
            <a:ext cx="1728162" cy="662462"/>
          </a:xfrm>
          <a:custGeom>
            <a:avLst/>
            <a:gdLst/>
            <a:ahLst/>
            <a:cxnLst/>
            <a:rect l="l" t="t" r="r" b="b"/>
            <a:pathLst>
              <a:path w="1728162" h="662462">
                <a:moveTo>
                  <a:pt x="0" y="0"/>
                </a:moveTo>
                <a:lnTo>
                  <a:pt x="1728162" y="0"/>
                </a:lnTo>
                <a:lnTo>
                  <a:pt x="1728162" y="662462"/>
                </a:lnTo>
                <a:lnTo>
                  <a:pt x="0" y="662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134600" y="1907637"/>
            <a:ext cx="5562600" cy="78273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199"/>
              </a:lnSpc>
              <a:spcBef>
                <a:spcPct val="0"/>
              </a:spcBef>
            </a:pPr>
            <a:r>
              <a:rPr lang="ar-SA" sz="4000" dirty="0">
                <a:solidFill>
                  <a:schemeClr val="bg1"/>
                </a:solidFill>
              </a:rPr>
              <a:t>طرق الاستثمار</a:t>
            </a:r>
            <a:endParaRPr lang="en-US" sz="3600" b="1" dirty="0">
              <a:solidFill>
                <a:schemeClr val="bg1"/>
              </a:solidFill>
              <a:latin typeface="Glacial Indifference Bold"/>
              <a:sym typeface="Glacial Indifference Bold"/>
            </a:endParaRPr>
          </a:p>
          <a:p>
            <a:pPr algn="r">
              <a:lnSpc>
                <a:spcPts val="4199"/>
              </a:lnSpc>
              <a:spcBef>
                <a:spcPct val="0"/>
              </a:spcBef>
            </a:pPr>
            <a:endParaRPr lang="ar-BH" sz="2199" dirty="0">
              <a:solidFill>
                <a:schemeClr val="bg1"/>
              </a:solidFill>
              <a:latin typeface="Glacial Indifference"/>
              <a:ea typeface="Glacial Indifference"/>
              <a:sym typeface="Glacial Indifference"/>
            </a:endParaRPr>
          </a:p>
          <a:p>
            <a:pPr marL="342900" indent="-342900" algn="r" rtl="1">
              <a:lnSpc>
                <a:spcPts val="42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ar-SA" sz="2800" dirty="0">
                <a:solidFill>
                  <a:schemeClr val="bg1"/>
                </a:solidFill>
              </a:rPr>
              <a:t>الشراء المباشر: الاحتفاظ الفعلي بالمعادن</a:t>
            </a:r>
            <a:endParaRPr lang="ar-BH" sz="2800" dirty="0">
              <a:solidFill>
                <a:schemeClr val="bg1"/>
              </a:solidFill>
            </a:endParaRPr>
          </a:p>
          <a:p>
            <a:pPr marL="342900" indent="-342900" algn="r" rtl="1">
              <a:lnSpc>
                <a:spcPts val="42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ar-SA" sz="2800" dirty="0">
                <a:solidFill>
                  <a:schemeClr val="bg1"/>
                </a:solidFill>
              </a:rPr>
              <a:t>التخزين في البنوك أو الخزائن الخاصة</a:t>
            </a:r>
            <a:endParaRPr lang="ar-BH" sz="2800" dirty="0">
              <a:solidFill>
                <a:schemeClr val="bg1"/>
              </a:solidFill>
            </a:endParaRPr>
          </a:p>
          <a:p>
            <a:pPr marL="342900" indent="-342900" algn="r" rtl="1">
              <a:lnSpc>
                <a:spcPts val="42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ar-SA" sz="2800" dirty="0">
                <a:solidFill>
                  <a:schemeClr val="bg1"/>
                </a:solidFill>
              </a:rPr>
              <a:t>خطط ادخار الذهب/الفضة: مساهمات شهرية</a:t>
            </a:r>
            <a:endParaRPr lang="ar-BH" sz="2800" dirty="0">
              <a:solidFill>
                <a:schemeClr val="bg1"/>
              </a:solidFill>
            </a:endParaRPr>
          </a:p>
          <a:p>
            <a:pPr marL="342900" indent="-342900" algn="r" rtl="1">
              <a:lnSpc>
                <a:spcPts val="42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ar-SA" sz="2800" dirty="0">
                <a:solidFill>
                  <a:schemeClr val="bg1"/>
                </a:solidFill>
              </a:rPr>
              <a:t>الحسابات المشتركة: ملكية جزئية لسبائك كبيرة</a:t>
            </a:r>
            <a:endParaRPr lang="ar-BH" sz="2800" dirty="0">
              <a:solidFill>
                <a:schemeClr val="bg1"/>
              </a:solidFill>
            </a:endParaRPr>
          </a:p>
          <a:p>
            <a:pPr marL="342900" indent="-342900" algn="r" rtl="1">
              <a:lnSpc>
                <a:spcPts val="42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ar-SA" sz="2800" dirty="0">
                <a:solidFill>
                  <a:schemeClr val="bg1"/>
                </a:solidFill>
              </a:rPr>
              <a:t>متوسط تكلفة الدولار: يقلل من المخاطر على المدى الطويل</a:t>
            </a:r>
            <a:endParaRPr lang="ar-BH" sz="2800" dirty="0">
              <a:solidFill>
                <a:schemeClr val="bg1"/>
              </a:solidFill>
            </a:endParaRPr>
          </a:p>
          <a:p>
            <a:pPr algn="r">
              <a:lnSpc>
                <a:spcPts val="3079"/>
              </a:lnSpc>
              <a:spcBef>
                <a:spcPct val="0"/>
              </a:spcBef>
            </a:pPr>
            <a:endParaRPr lang="en-US" sz="2199" dirty="0">
              <a:solidFill>
                <a:schemeClr val="bg1"/>
              </a:solidFill>
              <a:latin typeface="Glacial Indifference"/>
              <a:ea typeface="Glacial Indifference"/>
              <a:sym typeface="Glacial Indifference"/>
            </a:endParaRPr>
          </a:p>
          <a:p>
            <a:pPr algn="r">
              <a:lnSpc>
                <a:spcPts val="3079"/>
              </a:lnSpc>
              <a:spcBef>
                <a:spcPct val="0"/>
              </a:spcBef>
            </a:pPr>
            <a:endParaRPr lang="en-US" sz="2199" dirty="0">
              <a:solidFill>
                <a:schemeClr val="bg1"/>
              </a:solidFill>
              <a:latin typeface="Glacial Indifference"/>
              <a:ea typeface="Glacial Indifference"/>
              <a:sym typeface="Glacial Indifference"/>
            </a:endParaRPr>
          </a:p>
          <a:p>
            <a:pPr algn="r"/>
            <a:r>
              <a:rPr lang="ar-SA" sz="4000" b="1" dirty="0">
                <a:solidFill>
                  <a:schemeClr val="bg1"/>
                </a:solidFill>
              </a:rPr>
              <a:t>نقاط يجب أخذها بعين الاعتبار:</a:t>
            </a:r>
            <a:endParaRPr lang="ar-SA" sz="4400" dirty="0">
              <a:solidFill>
                <a:schemeClr val="bg1"/>
              </a:solidFill>
            </a:endParaRPr>
          </a:p>
          <a:p>
            <a:pPr algn="r">
              <a:lnSpc>
                <a:spcPts val="4200"/>
              </a:lnSpc>
              <a:spcBef>
                <a:spcPct val="0"/>
              </a:spcBef>
            </a:pPr>
            <a:endParaRPr lang="ar-BH" sz="3000" b="1" dirty="0">
              <a:solidFill>
                <a:schemeClr val="bg1"/>
              </a:solidFill>
              <a:latin typeface="Glacial Indifference Bold"/>
              <a:ea typeface="Glacial Indifference Bold"/>
              <a:sym typeface="Glacial Indifference Bold"/>
            </a:endParaRPr>
          </a:p>
          <a:p>
            <a:pPr marL="342900" indent="-342900" algn="r" rtl="1">
              <a:lnSpc>
                <a:spcPts val="42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ar-SA" sz="2800" dirty="0">
                <a:solidFill>
                  <a:schemeClr val="bg1"/>
                </a:solidFill>
              </a:rPr>
              <a:t>تكاليف التأمين والتخزين</a:t>
            </a:r>
            <a:endParaRPr lang="ar-BH" sz="2800" dirty="0">
              <a:solidFill>
                <a:schemeClr val="bg1"/>
              </a:solidFill>
            </a:endParaRPr>
          </a:p>
          <a:p>
            <a:pPr marL="342900" indent="-342900" algn="r" rtl="1">
              <a:lnSpc>
                <a:spcPts val="42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ar-SA" sz="2800" dirty="0">
                <a:solidFill>
                  <a:schemeClr val="bg1"/>
                </a:solidFill>
              </a:rPr>
              <a:t>السيولة (سهولة إعادة البيع)</a:t>
            </a:r>
            <a:endParaRPr lang="ar-BH" sz="2800" dirty="0">
              <a:solidFill>
                <a:schemeClr val="bg1"/>
              </a:solidFill>
            </a:endParaRPr>
          </a:p>
          <a:p>
            <a:pPr marL="342900" indent="-342900" algn="r" rtl="1">
              <a:lnSpc>
                <a:spcPts val="42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ar-SA" sz="2800" dirty="0">
                <a:solidFill>
                  <a:schemeClr val="bg1"/>
                </a:solidFill>
              </a:rPr>
              <a:t>أهداف استثمار طويلة أو قصيرة الأجل</a:t>
            </a:r>
            <a:endParaRPr lang="en-US" sz="2800" b="1" dirty="0">
              <a:solidFill>
                <a:schemeClr val="bg1"/>
              </a:solidFill>
              <a:latin typeface="Glacial Indifference Bold"/>
              <a:ea typeface="Glacial Indifference Bold"/>
              <a:sym typeface="Glacial Indifference Bold"/>
            </a:endParaRPr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46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2B9E82-E1EF-5B25-212B-6C4D3E5B1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>
            <a:extLst>
              <a:ext uri="{FF2B5EF4-FFF2-40B4-BE49-F238E27FC236}">
                <a16:creationId xmlns:a16="http://schemas.microsoft.com/office/drawing/2014/main" id="{3DF730CE-C10B-42F9-2EAD-F4D22C853A7D}"/>
              </a:ext>
            </a:extLst>
          </p:cNvPr>
          <p:cNvSpPr txBox="1"/>
          <p:nvPr/>
        </p:nvSpPr>
        <p:spPr>
          <a:xfrm>
            <a:off x="5029200" y="392310"/>
            <a:ext cx="12496794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/>
            <a:r>
              <a:rPr lang="ar-BH" sz="4400" i="1" dirty="0">
                <a:solidFill>
                  <a:srgbClr val="CBA148"/>
                </a:solidFill>
              </a:rPr>
              <a:t>الاستثمار في صناديق المؤشرات المتداولة للذه</a:t>
            </a:r>
            <a:r>
              <a:rPr lang="ar-SA" sz="4400" i="1" dirty="0">
                <a:solidFill>
                  <a:srgbClr val="CBA148"/>
                </a:solidFill>
              </a:rPr>
              <a:t>ب</a:t>
            </a:r>
            <a:r>
              <a:rPr lang="en-US" sz="4400" i="1" dirty="0">
                <a:solidFill>
                  <a:srgbClr val="CBA148"/>
                </a:solidFill>
              </a:rPr>
              <a:t> </a:t>
            </a:r>
            <a:r>
              <a:rPr lang="ar-SA" sz="4400" i="1" dirty="0">
                <a:solidFill>
                  <a:srgbClr val="CBA148"/>
                </a:solidFill>
              </a:rPr>
              <a:t>و الفضة</a:t>
            </a:r>
          </a:p>
          <a:p>
            <a:pPr algn="r" rtl="1"/>
            <a:r>
              <a:rPr lang="en-US" sz="4400" i="1" dirty="0">
                <a:solidFill>
                  <a:srgbClr val="CBA148"/>
                </a:solidFill>
              </a:rPr>
              <a:t>ETFs</a:t>
            </a:r>
            <a:endParaRPr lang="en-US" sz="4400" dirty="0">
              <a:solidFill>
                <a:srgbClr val="CBA148"/>
              </a:solidFill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BDF9FA60-0D53-01AA-6F2E-336EE427F949}"/>
              </a:ext>
            </a:extLst>
          </p:cNvPr>
          <p:cNvSpPr/>
          <p:nvPr/>
        </p:nvSpPr>
        <p:spPr>
          <a:xfrm>
            <a:off x="-9525" y="-9525"/>
            <a:ext cx="1728162" cy="662462"/>
          </a:xfrm>
          <a:custGeom>
            <a:avLst/>
            <a:gdLst/>
            <a:ahLst/>
            <a:cxnLst/>
            <a:rect l="l" t="t" r="r" b="b"/>
            <a:pathLst>
              <a:path w="1728162" h="662462">
                <a:moveTo>
                  <a:pt x="0" y="0"/>
                </a:moveTo>
                <a:lnTo>
                  <a:pt x="1728162" y="0"/>
                </a:lnTo>
                <a:lnTo>
                  <a:pt x="1728162" y="662462"/>
                </a:lnTo>
                <a:lnTo>
                  <a:pt x="0" y="662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380ADE-7541-D193-FF5D-EE0ECF816AC4}"/>
              </a:ext>
            </a:extLst>
          </p:cNvPr>
          <p:cNvSpPr txBox="1"/>
          <p:nvPr/>
        </p:nvSpPr>
        <p:spPr>
          <a:xfrm>
            <a:off x="8686800" y="2459541"/>
            <a:ext cx="915216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BH" sz="2800" b="1" dirty="0">
                <a:solidFill>
                  <a:srgbClr val="CBA148"/>
                </a:solidFill>
              </a:rPr>
              <a:t>ما هي صناديق الذهب/الفضة المتداولة؟</a:t>
            </a:r>
          </a:p>
          <a:p>
            <a:pPr algn="r" rtl="1"/>
            <a:endParaRPr lang="ar-BH" sz="2800" dirty="0">
              <a:solidFill>
                <a:schemeClr val="bg1"/>
              </a:solidFill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BH" sz="2800" dirty="0">
                <a:solidFill>
                  <a:schemeClr val="bg1"/>
                </a:solidFill>
              </a:rPr>
              <a:t>صناديق استثمار يتم تداولها في البورصات، تتبع سعر الذهب و الفضة وتوفر تعرضًا لهم دون الحاجة إلى امتلاكه فعليًا.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F9B0A7-CF60-D973-11F4-620017377952}"/>
              </a:ext>
            </a:extLst>
          </p:cNvPr>
          <p:cNvSpPr txBox="1"/>
          <p:nvPr/>
        </p:nvSpPr>
        <p:spPr>
          <a:xfrm>
            <a:off x="6629401" y="4533900"/>
            <a:ext cx="1120956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endParaRPr lang="ar-BH" sz="2800" b="1" dirty="0">
              <a:solidFill>
                <a:srgbClr val="CBA148"/>
              </a:solidFill>
            </a:endParaRPr>
          </a:p>
          <a:p>
            <a:pPr algn="r" rtl="1"/>
            <a:endParaRPr lang="ar-BH" sz="2800" dirty="0">
              <a:solidFill>
                <a:schemeClr val="bg1"/>
              </a:solidFill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BH" sz="2800" b="1" dirty="0">
                <a:solidFill>
                  <a:schemeClr val="bg1"/>
                </a:solidFill>
              </a:rPr>
              <a:t>السيولة:</a:t>
            </a:r>
            <a:r>
              <a:rPr lang="ar-BH" sz="2800" dirty="0">
                <a:solidFill>
                  <a:schemeClr val="bg1"/>
                </a:solidFill>
              </a:rPr>
              <a:t> سهولة البيع والشراء في الأسواق المالية.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BH" sz="2800" b="1" dirty="0">
                <a:solidFill>
                  <a:schemeClr val="bg1"/>
                </a:solidFill>
              </a:rPr>
              <a:t>فعالة من حيث التكلفة:</a:t>
            </a:r>
            <a:r>
              <a:rPr lang="ar-BH" sz="2800" dirty="0">
                <a:solidFill>
                  <a:schemeClr val="bg1"/>
                </a:solidFill>
              </a:rPr>
              <a:t> لا حاجة لتكاليف التخزين أو التأمين.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BH" sz="2800" b="1" dirty="0">
                <a:solidFill>
                  <a:schemeClr val="bg1"/>
                </a:solidFill>
              </a:rPr>
              <a:t>تنويع المحفظة:</a:t>
            </a:r>
            <a:r>
              <a:rPr lang="ar-BH" sz="2800" dirty="0">
                <a:solidFill>
                  <a:schemeClr val="bg1"/>
                </a:solidFill>
              </a:rPr>
              <a:t> تقليل المخاطر كون الذهب و الفضة أصل غير مرتبط بالأسواق التقليدية.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BH" sz="2800" b="1" dirty="0">
                <a:solidFill>
                  <a:schemeClr val="bg1"/>
                </a:solidFill>
              </a:rPr>
              <a:t>الشفافية:</a:t>
            </a:r>
            <a:r>
              <a:rPr lang="ar-BH" sz="2800" dirty="0">
                <a:solidFill>
                  <a:schemeClr val="bg1"/>
                </a:solidFill>
              </a:rPr>
              <a:t> تعكس الأسعار عادةً سعر الذهب و الفضة الفوري بدقة.</a:t>
            </a:r>
          </a:p>
          <a:p>
            <a:pPr algn="r" rtl="1"/>
            <a:endParaRPr lang="ar-BH" sz="2800" dirty="0">
              <a:solidFill>
                <a:schemeClr val="bg1"/>
              </a:solidFill>
            </a:endParaRPr>
          </a:p>
          <a:p>
            <a:pPr algn="r" rtl="1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algn="r" rtl="1">
              <a:buFont typeface="Arial" panose="020B0604020202020204" pitchFamily="34" charset="0"/>
              <a:buChar char="•"/>
            </a:pPr>
            <a:endParaRPr lang="ar-BH" sz="2800" dirty="0">
              <a:solidFill>
                <a:schemeClr val="bg1"/>
              </a:solidFill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BH" sz="2800" b="1" dirty="0">
                <a:solidFill>
                  <a:schemeClr val="bg1"/>
                </a:solidFill>
              </a:rPr>
              <a:t>تقلبات السوق:</a:t>
            </a:r>
            <a:r>
              <a:rPr lang="ar-BH" sz="2800" dirty="0">
                <a:solidFill>
                  <a:schemeClr val="bg1"/>
                </a:solidFill>
              </a:rPr>
              <a:t> تتغير الأسعار مع تقلبات سوق الذهب و الفضة.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BH" sz="2800" b="1" dirty="0">
                <a:solidFill>
                  <a:schemeClr val="bg1"/>
                </a:solidFill>
              </a:rPr>
              <a:t>الرسوم الإدارية:</a:t>
            </a:r>
            <a:r>
              <a:rPr lang="ar-BH" sz="2800" dirty="0">
                <a:solidFill>
                  <a:schemeClr val="bg1"/>
                </a:solidFill>
              </a:rPr>
              <a:t> رسوم بسيطة قد تؤثر على العائد طويل الأجل.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BH" sz="2800" b="1" dirty="0">
                <a:solidFill>
                  <a:schemeClr val="bg1"/>
                </a:solidFill>
              </a:rPr>
              <a:t>انحراف الأداء:</a:t>
            </a:r>
            <a:r>
              <a:rPr lang="ar-BH" sz="2800" dirty="0">
                <a:solidFill>
                  <a:schemeClr val="bg1"/>
                </a:solidFill>
              </a:rPr>
              <a:t> احتمال وجود فرق بسيط بين أداء الصندوق وسعر الذهب و الفضة الفعلي.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8C61FC-0CBB-A68D-DA09-2F6C7BB3F382}"/>
              </a:ext>
            </a:extLst>
          </p:cNvPr>
          <p:cNvSpPr txBox="1"/>
          <p:nvPr/>
        </p:nvSpPr>
        <p:spPr>
          <a:xfrm>
            <a:off x="-152400" y="4533900"/>
            <a:ext cx="663756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BH" sz="2800" b="1" dirty="0">
                <a:solidFill>
                  <a:srgbClr val="CBA148"/>
                </a:solidFill>
              </a:rPr>
              <a:t>أشهر صناديق الذهب و الفضة المتداولة:</a:t>
            </a:r>
          </a:p>
          <a:p>
            <a:pPr algn="r" rtl="1">
              <a:buFont typeface="Arial" panose="020B0604020202020204" pitchFamily="34" charset="0"/>
              <a:buChar char="•"/>
            </a:pPr>
            <a:endParaRPr lang="ar-BH" sz="2800" dirty="0">
              <a:solidFill>
                <a:schemeClr val="bg1"/>
              </a:solidFill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SPDR Gold Shares (GLD)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iShares Gold Trust (IAU))</a:t>
            </a:r>
            <a:endParaRPr lang="ar-SA" sz="2800" dirty="0">
              <a:solidFill>
                <a:schemeClr val="bg1"/>
              </a:solidFill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iShares Silver Trust (SLV)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Invesco DB Silver Fund (DBS)</a:t>
            </a:r>
          </a:p>
          <a:p>
            <a:pPr algn="r" rtl="1"/>
            <a:endParaRPr lang="ar-SA" sz="2800" dirty="0">
              <a:solidFill>
                <a:schemeClr val="bg1"/>
              </a:solidFill>
            </a:endParaRPr>
          </a:p>
          <a:p>
            <a:pPr algn="r" rtl="1"/>
            <a:endParaRPr lang="en-US" sz="2800" dirty="0">
              <a:solidFill>
                <a:schemeClr val="bg1"/>
              </a:solidFill>
            </a:endParaRPr>
          </a:p>
          <a:p>
            <a:pPr algn="r" rtl="1"/>
            <a:r>
              <a:rPr lang="ar-BH" sz="2800" b="1" dirty="0">
                <a:solidFill>
                  <a:srgbClr val="CBA148"/>
                </a:solidFill>
              </a:rPr>
              <a:t>مناسب الى:</a:t>
            </a:r>
          </a:p>
          <a:p>
            <a:pPr algn="r" rtl="1"/>
            <a:endParaRPr lang="ar-BH" sz="2800" dirty="0">
              <a:solidFill>
                <a:srgbClr val="CBA148"/>
              </a:solidFill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BH" sz="2800" dirty="0">
                <a:solidFill>
                  <a:schemeClr val="bg1"/>
                </a:solidFill>
              </a:rPr>
              <a:t>المستثمرين الباحثين عن تحوط من التضخم، أو ملاذ آمن، أو تنويع استراتيجي للمحفظة.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0547542-A88E-A872-020E-7C6182A33EF2}"/>
              </a:ext>
            </a:extLst>
          </p:cNvPr>
          <p:cNvCxnSpPr>
            <a:cxnSpLocks/>
          </p:cNvCxnSpPr>
          <p:nvPr/>
        </p:nvCxnSpPr>
        <p:spPr>
          <a:xfrm>
            <a:off x="7391400" y="2095500"/>
            <a:ext cx="0" cy="70532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Gold ETF investment jumps 170% as jewellery demand slumps: Motilal Oswal  Private Wealth - The Economic Times">
            <a:extLst>
              <a:ext uri="{FF2B5EF4-FFF2-40B4-BE49-F238E27FC236}">
                <a16:creationId xmlns:a16="http://schemas.microsoft.com/office/drawing/2014/main" id="{ECD2740B-9FA6-2035-C8FE-BF4BC8781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90" y="1399592"/>
            <a:ext cx="4380184" cy="246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0">
            <a:extLst>
              <a:ext uri="{FF2B5EF4-FFF2-40B4-BE49-F238E27FC236}">
                <a16:creationId xmlns:a16="http://schemas.microsoft.com/office/drawing/2014/main" id="{E13C0D18-0D00-0DA1-5761-F8C7644911E7}"/>
              </a:ext>
            </a:extLst>
          </p:cNvPr>
          <p:cNvSpPr txBox="1"/>
          <p:nvPr/>
        </p:nvSpPr>
        <p:spPr>
          <a:xfrm>
            <a:off x="15239997" y="7593901"/>
            <a:ext cx="2285997" cy="46711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3919"/>
              </a:lnSpc>
              <a:defRPr sz="2800" b="1">
                <a:solidFill>
                  <a:schemeClr val="bg1"/>
                </a:solidFill>
                <a:cs typeface="Akhbar MT" pitchFamily="2" charset="-78"/>
              </a:defRPr>
            </a:lvl1pPr>
          </a:lstStyle>
          <a:p>
            <a:r>
              <a:rPr lang="ar-SA" dirty="0">
                <a:cs typeface="+mn-cs"/>
              </a:rPr>
              <a:t>المخاطر المحتملة</a:t>
            </a:r>
            <a:endParaRPr lang="en-US" dirty="0">
              <a:cs typeface="+mn-cs"/>
              <a:sym typeface="Glacial Indifference Bold"/>
            </a:endParaRPr>
          </a:p>
        </p:txBody>
      </p:sp>
      <p:sp>
        <p:nvSpPr>
          <p:cNvPr id="3" name="TextBox 20">
            <a:extLst>
              <a:ext uri="{FF2B5EF4-FFF2-40B4-BE49-F238E27FC236}">
                <a16:creationId xmlns:a16="http://schemas.microsoft.com/office/drawing/2014/main" id="{A9FECA25-2AE6-05A0-9611-2CBED5C9877D}"/>
              </a:ext>
            </a:extLst>
          </p:cNvPr>
          <p:cNvSpPr txBox="1"/>
          <p:nvPr/>
        </p:nvSpPr>
        <p:spPr>
          <a:xfrm>
            <a:off x="15239997" y="4822326"/>
            <a:ext cx="2285997" cy="46711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3919"/>
              </a:lnSpc>
              <a:defRPr sz="2800" b="1">
                <a:solidFill>
                  <a:schemeClr val="bg1"/>
                </a:solidFill>
                <a:cs typeface="Akhbar MT" pitchFamily="2" charset="-78"/>
              </a:defRPr>
            </a:lvl1pPr>
          </a:lstStyle>
          <a:p>
            <a:r>
              <a:rPr lang="ar-SA">
                <a:cs typeface="+mn-cs"/>
              </a:rPr>
              <a:t>الفوائد</a:t>
            </a:r>
            <a:endParaRPr lang="en-US" dirty="0">
              <a:cs typeface="+mn-cs"/>
              <a:sym typeface="Glacial Indifference Bold"/>
            </a:endParaRPr>
          </a:p>
        </p:txBody>
      </p:sp>
    </p:spTree>
    <p:extLst>
      <p:ext uri="{BB962C8B-B14F-4D97-AF65-F5344CB8AC3E}">
        <p14:creationId xmlns:p14="http://schemas.microsoft.com/office/powerpoint/2010/main" val="28481978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984</Words>
  <Application>Microsoft Office PowerPoint</Application>
  <PresentationFormat>Custom</PresentationFormat>
  <Paragraphs>247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Lora</vt:lpstr>
      <vt:lpstr>Lora Italics</vt:lpstr>
      <vt:lpstr>Lora Bold Italics</vt:lpstr>
      <vt:lpstr>Calibri</vt:lpstr>
      <vt:lpstr>Arial</vt:lpstr>
      <vt:lpstr>Akhbar MT</vt:lpstr>
      <vt:lpstr>Hero</vt:lpstr>
      <vt:lpstr>Glacial Indifference Bold</vt:lpstr>
      <vt:lpstr>Glacial Indifference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Gold Presentation - Talal Ramadhan</dc:title>
  <cp:lastModifiedBy>Talal Mohamed Jasim Mohamed Ramadhan</cp:lastModifiedBy>
  <cp:revision>30</cp:revision>
  <dcterms:created xsi:type="dcterms:W3CDTF">2006-08-16T00:00:00Z</dcterms:created>
  <dcterms:modified xsi:type="dcterms:W3CDTF">2026-04-24T10:15:44Z</dcterms:modified>
  <dc:identifier>DAGs4It8dfo</dc:identifier>
</cp:coreProperties>
</file>